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Canva Sans" panose="020B0604020202020204" charset="0"/>
      <p:regular r:id="rId25"/>
    </p:embeddedFont>
    <p:embeddedFont>
      <p:font typeface="Canva Sans Bold" panose="020B0604020202020204" charset="0"/>
      <p:regular r:id="rId26"/>
    </p:embeddedFont>
    <p:embeddedFont>
      <p:font typeface="League Spartan" panose="020B0604020202020204" charset="0"/>
      <p:regular r:id="rId27"/>
    </p:embeddedFont>
    <p:embeddedFont>
      <p:font typeface="Open Sans 1" panose="020B0604020202020204" charset="0"/>
      <p:regular r:id="rId28"/>
    </p:embeddedFont>
    <p:embeddedFont>
      <p:font typeface="Open Sans 1 Bold" panose="020B0604020202020204" charset="0"/>
      <p:regular r:id="rId29"/>
    </p:embeddedFont>
    <p:embeddedFont>
      <p:font typeface="Open Sans 1 Italics" panose="020B0604020202020204" charset="0"/>
      <p:regular r:id="rId30"/>
    </p:embeddedFont>
    <p:embeddedFont>
      <p:font typeface="Open Sans 1 Medium" panose="020B0604020202020204" charset="0"/>
      <p:regular r:id="rId31"/>
    </p:embeddedFont>
    <p:embeddedFont>
      <p:font typeface="Open Sans 1 Semi-Bold" panose="020B0604020202020204" charset="0"/>
      <p:regular r:id="rId32"/>
    </p:embeddedFont>
    <p:embeddedFont>
      <p:font typeface="Open Sans 2" panose="020B0604020202020204" charset="0"/>
      <p:regular r:id="rId33"/>
    </p:embeddedFont>
    <p:embeddedFont>
      <p:font typeface="Open Sans 2 Bold" panose="020B0604020202020204" charset="0"/>
      <p:regular r:id="rId34"/>
    </p:embeddedFont>
    <p:embeddedFont>
      <p:font typeface="PL Barnum Block" panose="020B0604020202020204" charset="0"/>
      <p:regular r:id="rId35"/>
    </p:embeddedFont>
    <p:embeddedFont>
      <p:font typeface="Radley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31.10.2024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Personal Data                (address, citizenship, demographic info)</a:t>
            </a:r>
          </a:p>
          <a:p>
            <a:r>
              <a:rPr lang="en-US"/>
              <a:t>Education (schools you attended)</a:t>
            </a:r>
          </a:p>
          <a:p>
            <a:r>
              <a:rPr lang="en-US"/>
              <a:t>Test Info </a:t>
            </a:r>
          </a:p>
          <a:p>
            <a:r>
              <a:rPr lang="en-US"/>
              <a:t>Family History</a:t>
            </a:r>
          </a:p>
          <a:p>
            <a:r>
              <a:rPr lang="en-US"/>
              <a:t>Extracurricular Activities</a:t>
            </a:r>
          </a:p>
          <a:p>
            <a:r>
              <a:rPr lang="en-US"/>
              <a:t>Academic Honors</a:t>
            </a:r>
          </a:p>
          <a:p>
            <a:r>
              <a:rPr lang="en-US"/>
              <a:t>Work Experience</a:t>
            </a:r>
          </a:p>
          <a:p>
            <a:r>
              <a:rPr lang="en-US"/>
              <a:t>Essay/Personal Statement</a:t>
            </a:r>
          </a:p>
          <a:p>
            <a:r>
              <a:rPr lang="en-US"/>
              <a:t>Digital Signature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If the college does not require a letter of recommendation, they will not accept or review any letters submitted.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*in house teacher only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ennesaw.edu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catalog.gwinnetttech.edu/content.php?catoid=17&amp;navoid=3206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191000"/>
            <a:ext cx="18288000" cy="6096000"/>
          </a:xfrm>
          <a:custGeom>
            <a:avLst/>
            <a:gdLst/>
            <a:ahLst/>
            <a:cxnLst/>
            <a:rect l="l" t="t" r="r" b="b"/>
            <a:pathLst>
              <a:path w="18288000" h="6096000">
                <a:moveTo>
                  <a:pt x="0" y="0"/>
                </a:moveTo>
                <a:lnTo>
                  <a:pt x="18288000" y="0"/>
                </a:lnTo>
                <a:lnTo>
                  <a:pt x="18288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007" b="-806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91000"/>
            <a:chOff x="0" y="0"/>
            <a:chExt cx="4816593" cy="110380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103802"/>
            </a:xfrm>
            <a:custGeom>
              <a:avLst/>
              <a:gdLst/>
              <a:ahLst/>
              <a:cxnLst/>
              <a:rect l="l" t="t" r="r" b="b"/>
              <a:pathLst>
                <a:path w="4816592" h="1103802">
                  <a:moveTo>
                    <a:pt x="0" y="0"/>
                  </a:moveTo>
                  <a:lnTo>
                    <a:pt x="4816592" y="0"/>
                  </a:lnTo>
                  <a:lnTo>
                    <a:pt x="4816592" y="1103802"/>
                  </a:lnTo>
                  <a:lnTo>
                    <a:pt x="0" y="1103802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11419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0" y="3890725"/>
            <a:ext cx="182880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13491" y="-166450"/>
            <a:ext cx="7887693" cy="40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2"/>
              </a:lnSpc>
              <a:spcBef>
                <a:spcPct val="0"/>
              </a:spcBef>
            </a:pPr>
            <a:r>
              <a:rPr lang="en-US" sz="24315">
                <a:solidFill>
                  <a:srgbClr val="FFFFFF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SGHS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404283" y="1028700"/>
            <a:ext cx="9855017" cy="6090107"/>
            <a:chOff x="0" y="0"/>
            <a:chExt cx="13140023" cy="8120142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626423"/>
              <a:ext cx="12886023" cy="7493720"/>
              <a:chOff x="0" y="0"/>
              <a:chExt cx="2545387" cy="148024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45387" cy="1480241"/>
              </a:xfrm>
              <a:custGeom>
                <a:avLst/>
                <a:gdLst/>
                <a:ahLst/>
                <a:cxnLst/>
                <a:rect l="l" t="t" r="r" b="b"/>
                <a:pathLst>
                  <a:path w="2545387" h="1480241">
                    <a:moveTo>
                      <a:pt x="0" y="0"/>
                    </a:moveTo>
                    <a:lnTo>
                      <a:pt x="2545387" y="0"/>
                    </a:lnTo>
                    <a:lnTo>
                      <a:pt x="2545387" y="1480241"/>
                    </a:lnTo>
                    <a:lnTo>
                      <a:pt x="0" y="1480241"/>
                    </a:lnTo>
                    <a:close/>
                  </a:path>
                </a:pathLst>
              </a:custGeom>
              <a:solidFill>
                <a:srgbClr val="141B4D">
                  <a:alpha val="24706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545387" cy="15183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254000" y="341529"/>
              <a:ext cx="12886023" cy="7493720"/>
              <a:chOff x="0" y="0"/>
              <a:chExt cx="2545387" cy="148024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545387" cy="1480241"/>
              </a:xfrm>
              <a:custGeom>
                <a:avLst/>
                <a:gdLst/>
                <a:ahLst/>
                <a:cxnLst/>
                <a:rect l="l" t="t" r="r" b="b"/>
                <a:pathLst>
                  <a:path w="2545387" h="1480241">
                    <a:moveTo>
                      <a:pt x="0" y="0"/>
                    </a:moveTo>
                    <a:lnTo>
                      <a:pt x="2545387" y="0"/>
                    </a:lnTo>
                    <a:lnTo>
                      <a:pt x="2545387" y="1480241"/>
                    </a:lnTo>
                    <a:lnTo>
                      <a:pt x="0" y="1480241"/>
                    </a:lnTo>
                    <a:close/>
                  </a:path>
                </a:pathLst>
              </a:custGeom>
              <a:solidFill>
                <a:srgbClr val="CFD0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545387" cy="15183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54000" y="5583888"/>
              <a:ext cx="12886023" cy="1493599"/>
              <a:chOff x="0" y="0"/>
              <a:chExt cx="2545387" cy="295032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545387" cy="295032"/>
              </a:xfrm>
              <a:custGeom>
                <a:avLst/>
                <a:gdLst/>
                <a:ahLst/>
                <a:cxnLst/>
                <a:rect l="l" t="t" r="r" b="b"/>
                <a:pathLst>
                  <a:path w="2545387" h="295032">
                    <a:moveTo>
                      <a:pt x="0" y="0"/>
                    </a:moveTo>
                    <a:lnTo>
                      <a:pt x="2545387" y="0"/>
                    </a:lnTo>
                    <a:lnTo>
                      <a:pt x="2545387" y="295032"/>
                    </a:lnTo>
                    <a:lnTo>
                      <a:pt x="0" y="295032"/>
                    </a:lnTo>
                    <a:close/>
                  </a:path>
                </a:pathLst>
              </a:custGeom>
              <a:solidFill>
                <a:srgbClr val="141B4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2545387" cy="3331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639612" y="0"/>
              <a:ext cx="4114800" cy="683059"/>
              <a:chOff x="0" y="0"/>
              <a:chExt cx="812800" cy="134925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134925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34925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134925"/>
                    </a:lnTo>
                    <a:lnTo>
                      <a:pt x="0" y="13492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812800" cy="173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2063308" y="8018711"/>
            <a:ext cx="3956402" cy="1239589"/>
            <a:chOff x="0" y="0"/>
            <a:chExt cx="1042015" cy="32647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042015" cy="326476"/>
            </a:xfrm>
            <a:custGeom>
              <a:avLst/>
              <a:gdLst/>
              <a:ahLst/>
              <a:cxnLst/>
              <a:rect l="l" t="t" r="r" b="b"/>
              <a:pathLst>
                <a:path w="1042015" h="326476">
                  <a:moveTo>
                    <a:pt x="0" y="0"/>
                  </a:moveTo>
                  <a:lnTo>
                    <a:pt x="1042015" y="0"/>
                  </a:lnTo>
                  <a:lnTo>
                    <a:pt x="1042015" y="326476"/>
                  </a:lnTo>
                  <a:lnTo>
                    <a:pt x="0" y="326476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9525"/>
              <a:ext cx="1042015" cy="31695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2879"/>
                </a:lnSpc>
              </a:pPr>
              <a:r>
                <a:rPr lang="en-US" sz="2400">
                  <a:solidFill>
                    <a:srgbClr val="141B4D"/>
                  </a:solidFill>
                  <a:latin typeface="Open Sans 1 Medium"/>
                  <a:ea typeface="Open Sans 1 Medium"/>
                  <a:cs typeface="Open Sans 1 Medium"/>
                  <a:sym typeface="Open Sans 1 Medium"/>
                </a:rPr>
                <a:t>Unlock Your Future with Core Curriculum!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019711" y="8018711"/>
            <a:ext cx="1239589" cy="1239589"/>
            <a:chOff x="0" y="0"/>
            <a:chExt cx="326476" cy="32647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6476" cy="326476"/>
            </a:xfrm>
            <a:custGeom>
              <a:avLst/>
              <a:gdLst/>
              <a:ahLst/>
              <a:cxnLst/>
              <a:rect l="l" t="t" r="r" b="b"/>
              <a:pathLst>
                <a:path w="326476" h="326476">
                  <a:moveTo>
                    <a:pt x="0" y="0"/>
                  </a:moveTo>
                  <a:lnTo>
                    <a:pt x="326476" y="0"/>
                  </a:lnTo>
                  <a:lnTo>
                    <a:pt x="326476" y="326476"/>
                  </a:lnTo>
                  <a:lnTo>
                    <a:pt x="0" y="326476"/>
                  </a:lnTo>
                  <a:close/>
                </a:path>
              </a:pathLst>
            </a:custGeom>
            <a:solidFill>
              <a:srgbClr val="B3B4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26476" cy="364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413023" y="8299907"/>
            <a:ext cx="452965" cy="677197"/>
          </a:xfrm>
          <a:custGeom>
            <a:avLst/>
            <a:gdLst/>
            <a:ahLst/>
            <a:cxnLst/>
            <a:rect l="l" t="t" r="r" b="b"/>
            <a:pathLst>
              <a:path w="452965" h="677197">
                <a:moveTo>
                  <a:pt x="0" y="0"/>
                </a:moveTo>
                <a:lnTo>
                  <a:pt x="452965" y="0"/>
                </a:lnTo>
                <a:lnTo>
                  <a:pt x="452965" y="677197"/>
                </a:lnTo>
                <a:lnTo>
                  <a:pt x="0" y="677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8001184" y="2133056"/>
            <a:ext cx="8851714" cy="2693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141B4D"/>
                </a:solidFill>
                <a:latin typeface="Radley"/>
                <a:ea typeface="Radley"/>
                <a:cs typeface="Radley"/>
                <a:sym typeface="Radley"/>
              </a:rPr>
              <a:t>Senior Core </a:t>
            </a:r>
          </a:p>
          <a:p>
            <a:pPr algn="ctr">
              <a:lnSpc>
                <a:spcPts val="10400"/>
              </a:lnSpc>
            </a:pPr>
            <a:r>
              <a:rPr lang="en-US" sz="10400">
                <a:solidFill>
                  <a:srgbClr val="141B4D"/>
                </a:solidFill>
                <a:latin typeface="Radley"/>
                <a:ea typeface="Radley"/>
                <a:cs typeface="Radley"/>
                <a:sym typeface="Radley"/>
              </a:rPr>
              <a:t>Curriculum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01184" y="5546017"/>
            <a:ext cx="8851714" cy="848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9"/>
              </a:lnSpc>
            </a:pPr>
            <a:r>
              <a:rPr lang="en-US" sz="63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CLASS OF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389072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239326" y="-1128475"/>
            <a:ext cx="7887693" cy="40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2"/>
              </a:lnSpc>
              <a:spcBef>
                <a:spcPct val="0"/>
              </a:spcBef>
            </a:pPr>
            <a:r>
              <a:rPr lang="en-US" sz="24315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SGHS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74684" y="0"/>
            <a:ext cx="10913316" cy="4208001"/>
            <a:chOff x="0" y="0"/>
            <a:chExt cx="14551089" cy="5610668"/>
          </a:xfrm>
        </p:grpSpPr>
        <p:pic>
          <p:nvPicPr>
            <p:cNvPr id="6" name="Picture 6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t="15838" b="15838"/>
            <a:stretch>
              <a:fillRect/>
            </a:stretch>
          </p:blipFill>
          <p:spPr>
            <a:xfrm>
              <a:off x="0" y="0"/>
              <a:ext cx="14551089" cy="561066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393425" y="1458586"/>
            <a:ext cx="11541793" cy="1484401"/>
            <a:chOff x="0" y="0"/>
            <a:chExt cx="3039814" cy="3909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39814" cy="390953"/>
            </a:xfrm>
            <a:custGeom>
              <a:avLst/>
              <a:gdLst/>
              <a:ahLst/>
              <a:cxnLst/>
              <a:rect l="l" t="t" r="r" b="b"/>
              <a:pathLst>
                <a:path w="3039814" h="390953">
                  <a:moveTo>
                    <a:pt x="0" y="0"/>
                  </a:moveTo>
                  <a:lnTo>
                    <a:pt x="3039814" y="0"/>
                  </a:lnTo>
                  <a:lnTo>
                    <a:pt x="3039814" y="390953"/>
                  </a:lnTo>
                  <a:lnTo>
                    <a:pt x="0" y="390953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23825"/>
              <a:ext cx="3039814" cy="514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141B4D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MILITARY PATHWAYS 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273497" y="4338899"/>
            <a:ext cx="1510406" cy="1149797"/>
          </a:xfrm>
          <a:custGeom>
            <a:avLst/>
            <a:gdLst/>
            <a:ahLst/>
            <a:cxnLst/>
            <a:rect l="l" t="t" r="r" b="b"/>
            <a:pathLst>
              <a:path w="1510406" h="1149797">
                <a:moveTo>
                  <a:pt x="0" y="0"/>
                </a:moveTo>
                <a:lnTo>
                  <a:pt x="1510406" y="0"/>
                </a:lnTo>
                <a:lnTo>
                  <a:pt x="1510406" y="1149797"/>
                </a:lnTo>
                <a:lnTo>
                  <a:pt x="0" y="1149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572981">
            <a:off x="16608272" y="6472235"/>
            <a:ext cx="1409016" cy="1539908"/>
          </a:xfrm>
          <a:custGeom>
            <a:avLst/>
            <a:gdLst/>
            <a:ahLst/>
            <a:cxnLst/>
            <a:rect l="l" t="t" r="r" b="b"/>
            <a:pathLst>
              <a:path w="1409016" h="1539908">
                <a:moveTo>
                  <a:pt x="0" y="0"/>
                </a:moveTo>
                <a:lnTo>
                  <a:pt x="1409016" y="0"/>
                </a:lnTo>
                <a:lnTo>
                  <a:pt x="1409016" y="1539909"/>
                </a:lnTo>
                <a:lnTo>
                  <a:pt x="0" y="1539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7877727" y="6990730"/>
            <a:ext cx="5141721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ADMISSION REQUIREMENTS</a:t>
            </a:r>
            <a:r>
              <a:rPr lang="en-US" sz="2700" u="none" strike="noStrike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0197" y="4936808"/>
            <a:ext cx="4584125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TUITION &amp; FEE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3086079"/>
            <a:ext cx="13439571" cy="115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3253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Armed Forces: Army, Navy, Air Force, Marine Corps, Coast Guard</a:t>
            </a:r>
          </a:p>
          <a:p>
            <a:pPr algn="l">
              <a:lnSpc>
                <a:spcPts val="2770"/>
              </a:lnSpc>
            </a:pPr>
            <a:endParaRPr lang="en-US" sz="3253">
              <a:solidFill>
                <a:srgbClr val="141B4D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0" lvl="0" indent="0" algn="l">
              <a:lnSpc>
                <a:spcPts val="2770"/>
              </a:lnSpc>
              <a:spcBef>
                <a:spcPct val="0"/>
              </a:spcBef>
            </a:pPr>
            <a:endParaRPr lang="en-US" sz="3253">
              <a:solidFill>
                <a:srgbClr val="141B4D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93425" y="6118544"/>
            <a:ext cx="6409830" cy="2832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8527" lvl="1" indent="-294263" algn="ctr">
              <a:lnSpc>
                <a:spcPts val="3816"/>
              </a:lnSpc>
              <a:buFont typeface="Arial"/>
              <a:buChar char="•"/>
            </a:pPr>
            <a:r>
              <a:rPr lang="en-US" sz="2725">
                <a:solidFill>
                  <a:srgbClr val="141B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Generally free of charge for service members</a:t>
            </a:r>
          </a:p>
          <a:p>
            <a:pPr marL="588527" lvl="1" indent="-294263" algn="ctr">
              <a:lnSpc>
                <a:spcPts val="3816"/>
              </a:lnSpc>
              <a:buFont typeface="Arial"/>
              <a:buChar char="•"/>
            </a:pPr>
            <a:r>
              <a:rPr lang="en-US" sz="2725">
                <a:solidFill>
                  <a:srgbClr val="141B4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G.I. Bill benefits and military scholarships available for further education after service</a:t>
            </a:r>
          </a:p>
          <a:p>
            <a:pPr algn="ctr">
              <a:lnSpc>
                <a:spcPts val="3816"/>
              </a:lnSpc>
            </a:pPr>
            <a:endParaRPr lang="en-US" sz="2725">
              <a:solidFill>
                <a:srgbClr val="141B4D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748485" y="4586924"/>
            <a:ext cx="9719610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Military training can translate to civilian certifications and job skills. Provides extensive training and leadership experience.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Opportunity to pursue college degrees through military education programs (e.g., </a:t>
            </a:r>
            <a:r>
              <a:rPr lang="en-US" sz="2400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Army’s Tuition Assistance, Air Force's Community College of the Air Force</a:t>
            </a: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).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27421" y="3766402"/>
            <a:ext cx="10607842" cy="297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3131"/>
                </a:solidFill>
                <a:latin typeface="Open Sans 1 Italics"/>
                <a:ea typeface="Open Sans 1 Italics"/>
                <a:cs typeface="Open Sans 1 Italics"/>
                <a:sym typeface="Open Sans 1 Italics"/>
              </a:rPr>
              <a:t>Service commitments usually range from 2 to 6 years, depending on the branch and role.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650272" y="7654768"/>
            <a:ext cx="10362139" cy="1989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Recruitment Office: Visit a military recruitment office 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Application Form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ASVAB: The Armed Services Vocational Aptitude Battery (ASVAB) is required to determine your aptitude for various military roles.</a:t>
            </a:r>
          </a:p>
          <a:p>
            <a:pPr marL="496571" lvl="1" indent="-248285" algn="l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Physical Fitness Test: Some branches may require a physical fitness test.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125075"/>
            <a:ext cx="182880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14425" y="1147368"/>
            <a:ext cx="5715000" cy="8110932"/>
            <a:chOff x="0" y="0"/>
            <a:chExt cx="3248963" cy="4611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48963" cy="4611045"/>
            </a:xfrm>
            <a:custGeom>
              <a:avLst/>
              <a:gdLst/>
              <a:ahLst/>
              <a:cxnLst/>
              <a:rect l="l" t="t" r="r" b="b"/>
              <a:pathLst>
                <a:path w="3248963" h="4611045">
                  <a:moveTo>
                    <a:pt x="0" y="0"/>
                  </a:moveTo>
                  <a:lnTo>
                    <a:pt x="3248963" y="0"/>
                  </a:lnTo>
                  <a:lnTo>
                    <a:pt x="3248963" y="4611045"/>
                  </a:lnTo>
                  <a:lnTo>
                    <a:pt x="0" y="46110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48963" cy="4649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57058" y="1028700"/>
            <a:ext cx="1429734" cy="237337"/>
            <a:chOff x="0" y="0"/>
            <a:chExt cx="812800" cy="1349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4925" y="1338065"/>
            <a:ext cx="5334000" cy="7729538"/>
            <a:chOff x="0" y="0"/>
            <a:chExt cx="826376" cy="11975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376" cy="1197508"/>
            </a:xfrm>
            <a:custGeom>
              <a:avLst/>
              <a:gdLst/>
              <a:ahLst/>
              <a:cxnLst/>
              <a:rect l="l" t="t" r="r" b="b"/>
              <a:pathLst>
                <a:path w="826376" h="1197508">
                  <a:moveTo>
                    <a:pt x="0" y="0"/>
                  </a:moveTo>
                  <a:lnTo>
                    <a:pt x="826376" y="0"/>
                  </a:lnTo>
                  <a:lnTo>
                    <a:pt x="826376" y="1197508"/>
                  </a:lnTo>
                  <a:lnTo>
                    <a:pt x="0" y="1197508"/>
                  </a:lnTo>
                  <a:close/>
                </a:path>
              </a:pathLst>
            </a:custGeom>
            <a:blipFill>
              <a:blip r:embed="rId2"/>
              <a:stretch>
                <a:fillRect l="-237276" r="-179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8134882" y="3937028"/>
            <a:ext cx="8981772" cy="4753715"/>
          </a:xfrm>
          <a:custGeom>
            <a:avLst/>
            <a:gdLst/>
            <a:ahLst/>
            <a:cxnLst/>
            <a:rect l="l" t="t" r="r" b="b"/>
            <a:pathLst>
              <a:path w="8981772" h="4753715">
                <a:moveTo>
                  <a:pt x="0" y="0"/>
                </a:moveTo>
                <a:lnTo>
                  <a:pt x="8981772" y="0"/>
                </a:lnTo>
                <a:lnTo>
                  <a:pt x="8981772" y="4753715"/>
                </a:lnTo>
                <a:lnTo>
                  <a:pt x="0" y="47537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10" b="-31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1213230" y="550394"/>
            <a:ext cx="2825077" cy="2793687"/>
          </a:xfrm>
          <a:custGeom>
            <a:avLst/>
            <a:gdLst/>
            <a:ahLst/>
            <a:cxnLst/>
            <a:rect l="l" t="t" r="r" b="b"/>
            <a:pathLst>
              <a:path w="2825077" h="2793687">
                <a:moveTo>
                  <a:pt x="0" y="0"/>
                </a:moveTo>
                <a:lnTo>
                  <a:pt x="2825076" y="0"/>
                </a:lnTo>
                <a:lnTo>
                  <a:pt x="2825076" y="2793687"/>
                </a:lnTo>
                <a:lnTo>
                  <a:pt x="0" y="2793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53462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101250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780934" y="1184811"/>
            <a:ext cx="5437803" cy="3710511"/>
            <a:chOff x="0" y="0"/>
            <a:chExt cx="3091378" cy="210941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91378" cy="2109416"/>
            </a:xfrm>
            <a:custGeom>
              <a:avLst/>
              <a:gdLst/>
              <a:ahLst/>
              <a:cxnLst/>
              <a:rect l="l" t="t" r="r" b="b"/>
              <a:pathLst>
                <a:path w="3091378" h="2109416">
                  <a:moveTo>
                    <a:pt x="0" y="0"/>
                  </a:moveTo>
                  <a:lnTo>
                    <a:pt x="3091378" y="0"/>
                  </a:lnTo>
                  <a:lnTo>
                    <a:pt x="3091378" y="2109416"/>
                  </a:lnTo>
                  <a:lnTo>
                    <a:pt x="0" y="2109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91378" cy="2147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784969" y="1066143"/>
            <a:ext cx="1429734" cy="237337"/>
            <a:chOff x="0" y="0"/>
            <a:chExt cx="812800" cy="1349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820" y="212234"/>
            <a:ext cx="7836261" cy="3646827"/>
          </a:xfrm>
          <a:custGeom>
            <a:avLst/>
            <a:gdLst/>
            <a:ahLst/>
            <a:cxnLst/>
            <a:rect l="l" t="t" r="r" b="b"/>
            <a:pathLst>
              <a:path w="7836261" h="3646827">
                <a:moveTo>
                  <a:pt x="0" y="0"/>
                </a:moveTo>
                <a:lnTo>
                  <a:pt x="7836260" y="0"/>
                </a:lnTo>
                <a:lnTo>
                  <a:pt x="7836260" y="3646827"/>
                </a:lnTo>
                <a:lnTo>
                  <a:pt x="0" y="3646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851041" y="2419825"/>
            <a:ext cx="3950208" cy="4114800"/>
          </a:xfrm>
          <a:custGeom>
            <a:avLst/>
            <a:gdLst/>
            <a:ahLst/>
            <a:cxnLst/>
            <a:rect l="l" t="t" r="r" b="b"/>
            <a:pathLst>
              <a:path w="3950208" h="4114800">
                <a:moveTo>
                  <a:pt x="0" y="0"/>
                </a:moveTo>
                <a:lnTo>
                  <a:pt x="3950208" y="0"/>
                </a:lnTo>
                <a:lnTo>
                  <a:pt x="3950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30857" y="6589537"/>
            <a:ext cx="17426285" cy="312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04"/>
              </a:lnSpc>
              <a:spcBef>
                <a:spcPct val="0"/>
              </a:spcBef>
            </a:pPr>
            <a:r>
              <a:rPr lang="en-US" sz="18217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WE ARE SOUTH!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12129" y="1775146"/>
            <a:ext cx="4575414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1.THE APPLICATION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2.REQUESTING A TRANSCRIPT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3.Letters of Recommendation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4.SAT/ACT/ACCUPLACER tests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5.Essay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6.Track Your Progress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90625" y="5133975"/>
            <a:ext cx="16068675" cy="0"/>
          </a:xfrm>
          <a:prstGeom prst="line">
            <a:avLst/>
          </a:prstGeom>
          <a:ln w="19050" cap="rnd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90625" y="4972050"/>
            <a:ext cx="323850" cy="323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37796" y="4972050"/>
            <a:ext cx="323850" cy="3238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692277" y="4929362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137926" y="8828659"/>
            <a:ext cx="4335545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•Review of application is on-going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•Deadlines and Notifications vary</a:t>
            </a:r>
          </a:p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141B4D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0" name="AutoShape 10"/>
          <p:cNvSpPr/>
          <p:nvPr/>
        </p:nvSpPr>
        <p:spPr>
          <a:xfrm flipV="1">
            <a:off x="6376868" y="6820449"/>
            <a:ext cx="10883543" cy="0"/>
          </a:xfrm>
          <a:prstGeom prst="line">
            <a:avLst/>
          </a:prstGeom>
          <a:ln w="9525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1028700" y="9927844"/>
            <a:ext cx="16231711" cy="0"/>
          </a:xfrm>
          <a:prstGeom prst="line">
            <a:avLst/>
          </a:prstGeom>
          <a:ln w="133350" cap="flat">
            <a:solidFill>
              <a:srgbClr val="141B4D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765064" y="4867247"/>
            <a:ext cx="890468" cy="406276"/>
          </a:xfrm>
          <a:custGeom>
            <a:avLst/>
            <a:gdLst/>
            <a:ahLst/>
            <a:cxnLst/>
            <a:rect l="l" t="t" r="r" b="b"/>
            <a:pathLst>
              <a:path w="890468" h="406276">
                <a:moveTo>
                  <a:pt x="0" y="0"/>
                </a:moveTo>
                <a:lnTo>
                  <a:pt x="890467" y="0"/>
                </a:lnTo>
                <a:lnTo>
                  <a:pt x="890467" y="406276"/>
                </a:lnTo>
                <a:lnTo>
                  <a:pt x="0" y="4062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72405" y="285750"/>
            <a:ext cx="1623060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DEADLINE ARE IMPORTANT!</a:t>
            </a:r>
          </a:p>
        </p:txBody>
      </p:sp>
      <p:sp>
        <p:nvSpPr>
          <p:cNvPr id="14" name="TextBox 14"/>
          <p:cNvSpPr txBox="1"/>
          <p:nvPr/>
        </p:nvSpPr>
        <p:spPr>
          <a:xfrm rot="-2081559">
            <a:off x="1142249" y="3763896"/>
            <a:ext cx="2828167" cy="75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9"/>
              </a:lnSpc>
            </a:pPr>
            <a:r>
              <a:rPr lang="en-US" sz="2353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EARLY </a:t>
            </a:r>
            <a:r>
              <a:rPr lang="en-US" sz="2353" u="sng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DECISION</a:t>
            </a:r>
          </a:p>
          <a:p>
            <a:pPr marL="0" lvl="0" indent="0" algn="l">
              <a:lnSpc>
                <a:spcPts val="3059"/>
              </a:lnSpc>
              <a:spcBef>
                <a:spcPct val="0"/>
              </a:spcBef>
            </a:pPr>
            <a:endParaRPr lang="en-US" sz="2353" u="sng">
              <a:solidFill>
                <a:srgbClr val="141B4D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088904" y="4435187"/>
            <a:ext cx="5072742" cy="122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</a:t>
            </a:r>
            <a:r>
              <a:rPr lang="en-US" sz="2000">
                <a:solidFill>
                  <a:srgbClr val="861C2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Binding ( Have to Commit, if Accepted)</a:t>
            </a:r>
          </a:p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•Emory</a:t>
            </a:r>
          </a:p>
          <a:p>
            <a:pPr marL="0" lvl="0" indent="0" algn="l">
              <a:lnSpc>
                <a:spcPts val="4201"/>
              </a:lnSpc>
              <a:spcBef>
                <a:spcPct val="0"/>
              </a:spcBef>
            </a:pPr>
            <a:endParaRPr lang="en-US" sz="2000">
              <a:solidFill>
                <a:srgbClr val="141B4D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047965" y="5724335"/>
            <a:ext cx="3666482" cy="986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66"/>
              </a:lnSpc>
              <a:spcBef>
                <a:spcPct val="0"/>
              </a:spcBef>
            </a:pPr>
            <a:r>
              <a:rPr lang="en-US" sz="305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•ROLLING ADMISSIONS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17551" y="8416544"/>
            <a:ext cx="3652897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OPEN ADMISSIONS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29952" y="7007593"/>
            <a:ext cx="5252744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•Review of application is on-going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•Kennesaw State</a:t>
            </a:r>
          </a:p>
          <a:p>
            <a:pPr algn="l">
              <a:lnSpc>
                <a:spcPts val="2940"/>
              </a:lnSpc>
            </a:pPr>
            <a:r>
              <a:rPr lang="en-US" sz="2100">
                <a:solidFill>
                  <a:srgbClr val="540E1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May deadline</a:t>
            </a:r>
            <a:r>
              <a:rPr lang="en-US" sz="2100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/notifications on-going</a:t>
            </a:r>
          </a:p>
          <a:p>
            <a:pPr marL="0" lvl="0" indent="0" algn="l">
              <a:lnSpc>
                <a:spcPts val="2940"/>
              </a:lnSpc>
              <a:spcBef>
                <a:spcPct val="0"/>
              </a:spcBef>
            </a:pPr>
            <a:endParaRPr lang="en-US" sz="2100">
              <a:solidFill>
                <a:srgbClr val="141B4D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28700" y="1699990"/>
            <a:ext cx="16553996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41B4D"/>
                </a:solidFill>
                <a:latin typeface="Canva Sans"/>
                <a:ea typeface="Canva Sans"/>
                <a:cs typeface="Canva Sans"/>
                <a:sym typeface="Canva Sans"/>
              </a:rPr>
              <a:t>Meeting your deadline= ALL Required Documents Have been Submitted! </a:t>
            </a:r>
          </a:p>
        </p:txBody>
      </p:sp>
      <p:sp>
        <p:nvSpPr>
          <p:cNvPr id="20" name="TextBox 20"/>
          <p:cNvSpPr txBox="1"/>
          <p:nvPr/>
        </p:nvSpPr>
        <p:spPr>
          <a:xfrm rot="-2530227">
            <a:off x="6733007" y="3754001"/>
            <a:ext cx="3296650" cy="37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9"/>
              </a:lnSpc>
              <a:spcBef>
                <a:spcPct val="0"/>
              </a:spcBef>
            </a:pPr>
            <a:r>
              <a:rPr lang="en-US" sz="2353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EARLY ACTION</a:t>
            </a:r>
          </a:p>
        </p:txBody>
      </p:sp>
      <p:sp>
        <p:nvSpPr>
          <p:cNvPr id="21" name="TextBox 21"/>
          <p:cNvSpPr txBox="1"/>
          <p:nvPr/>
        </p:nvSpPr>
        <p:spPr>
          <a:xfrm rot="-2326360">
            <a:off x="12656146" y="3656587"/>
            <a:ext cx="3296650" cy="373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9"/>
              </a:lnSpc>
              <a:spcBef>
                <a:spcPct val="0"/>
              </a:spcBef>
            </a:pPr>
            <a:r>
              <a:rPr lang="en-US" sz="2353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REGULAR DECISION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704715" y="3822234"/>
            <a:ext cx="4909034" cy="1694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8"/>
              </a:lnSpc>
            </a:pPr>
            <a:r>
              <a:rPr lang="en-US" sz="1792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•Not Binding</a:t>
            </a:r>
          </a:p>
          <a:p>
            <a:pPr algn="l">
              <a:lnSpc>
                <a:spcPts val="2508"/>
              </a:lnSpc>
            </a:pPr>
            <a:r>
              <a:rPr lang="en-US" sz="1792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•UGA and GA Tech</a:t>
            </a:r>
          </a:p>
          <a:p>
            <a:pPr algn="l">
              <a:lnSpc>
                <a:spcPts val="2508"/>
              </a:lnSpc>
            </a:pPr>
            <a:r>
              <a:rPr lang="en-US" sz="1792">
                <a:solidFill>
                  <a:srgbClr val="540E14"/>
                </a:solidFill>
                <a:latin typeface="Open Sans 2"/>
                <a:ea typeface="Open Sans 2"/>
                <a:cs typeface="Open Sans 2"/>
                <a:sym typeface="Open Sans 2"/>
              </a:rPr>
              <a:t>•</a:t>
            </a:r>
            <a:r>
              <a:rPr lang="en-US" sz="1792">
                <a:solidFill>
                  <a:srgbClr val="540E14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If Deferred, student can reapply</a:t>
            </a:r>
          </a:p>
          <a:p>
            <a:pPr algn="l">
              <a:lnSpc>
                <a:spcPts val="2508"/>
              </a:lnSpc>
            </a:pPr>
            <a:r>
              <a:rPr lang="en-US" sz="1792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Regular Decision </a:t>
            </a:r>
          </a:p>
          <a:p>
            <a:pPr marL="0" lvl="0" indent="0" algn="l">
              <a:lnSpc>
                <a:spcPts val="3763"/>
              </a:lnSpc>
              <a:spcBef>
                <a:spcPct val="0"/>
              </a:spcBef>
            </a:pPr>
            <a:endParaRPr lang="en-US" sz="1792">
              <a:solidFill>
                <a:srgbClr val="141B4D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4310336" y="4238517"/>
            <a:ext cx="5203037" cy="141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69"/>
              </a:lnSpc>
            </a:pPr>
            <a:r>
              <a:rPr lang="en-US" sz="2335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•Not Binding</a:t>
            </a:r>
          </a:p>
          <a:p>
            <a:pPr algn="l">
              <a:lnSpc>
                <a:spcPts val="3269"/>
              </a:lnSpc>
            </a:pPr>
            <a:r>
              <a:rPr lang="en-US" sz="2335">
                <a:solidFill>
                  <a:srgbClr val="141B4D"/>
                </a:solidFill>
                <a:latin typeface="Open Sans 2"/>
                <a:ea typeface="Open Sans 2"/>
                <a:cs typeface="Open Sans 2"/>
                <a:sym typeface="Open Sans 2"/>
              </a:rPr>
              <a:t>•UGA and GA Tech</a:t>
            </a:r>
          </a:p>
          <a:p>
            <a:pPr marL="0" lvl="0" indent="0" algn="l">
              <a:lnSpc>
                <a:spcPts val="4904"/>
              </a:lnSpc>
              <a:spcBef>
                <a:spcPct val="0"/>
              </a:spcBef>
            </a:pPr>
            <a:endParaRPr lang="en-US" sz="2335">
              <a:solidFill>
                <a:srgbClr val="141B4D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5769" y="8160689"/>
            <a:ext cx="3307868" cy="2195222"/>
          </a:xfrm>
          <a:custGeom>
            <a:avLst/>
            <a:gdLst/>
            <a:ahLst/>
            <a:cxnLst/>
            <a:rect l="l" t="t" r="r" b="b"/>
            <a:pathLst>
              <a:path w="3307868" h="2195222">
                <a:moveTo>
                  <a:pt x="0" y="0"/>
                </a:moveTo>
                <a:lnTo>
                  <a:pt x="3307868" y="0"/>
                </a:lnTo>
                <a:lnTo>
                  <a:pt x="3307868" y="2195222"/>
                </a:lnTo>
                <a:lnTo>
                  <a:pt x="0" y="2195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86602" y="1506375"/>
            <a:ext cx="7555292" cy="6585403"/>
          </a:xfrm>
          <a:custGeom>
            <a:avLst/>
            <a:gdLst/>
            <a:ahLst/>
            <a:cxnLst/>
            <a:rect l="l" t="t" r="r" b="b"/>
            <a:pathLst>
              <a:path w="7555292" h="6585403">
                <a:moveTo>
                  <a:pt x="0" y="0"/>
                </a:moveTo>
                <a:lnTo>
                  <a:pt x="7555292" y="0"/>
                </a:lnTo>
                <a:lnTo>
                  <a:pt x="7555292" y="6585403"/>
                </a:lnTo>
                <a:lnTo>
                  <a:pt x="0" y="65854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32350">
            <a:off x="9225214" y="1038008"/>
            <a:ext cx="528084" cy="936735"/>
          </a:xfrm>
          <a:custGeom>
            <a:avLst/>
            <a:gdLst/>
            <a:ahLst/>
            <a:cxnLst/>
            <a:rect l="l" t="t" r="r" b="b"/>
            <a:pathLst>
              <a:path w="528084" h="936735">
                <a:moveTo>
                  <a:pt x="0" y="0"/>
                </a:moveTo>
                <a:lnTo>
                  <a:pt x="528084" y="0"/>
                </a:lnTo>
                <a:lnTo>
                  <a:pt x="528084" y="936734"/>
                </a:lnTo>
                <a:lnTo>
                  <a:pt x="0" y="936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166673" y="554460"/>
            <a:ext cx="6005541" cy="3510863"/>
          </a:xfrm>
          <a:custGeom>
            <a:avLst/>
            <a:gdLst/>
            <a:ahLst/>
            <a:cxnLst/>
            <a:rect l="l" t="t" r="r" b="b"/>
            <a:pathLst>
              <a:path w="6005541" h="3510863">
                <a:moveTo>
                  <a:pt x="0" y="0"/>
                </a:moveTo>
                <a:lnTo>
                  <a:pt x="6005541" y="0"/>
                </a:lnTo>
                <a:lnTo>
                  <a:pt x="6005541" y="3510863"/>
                </a:lnTo>
                <a:lnTo>
                  <a:pt x="0" y="35108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078" r="-110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hlinkClick r:id="rId8" tooltip="https://www.kennesaw.edu"/>
          </p:cNvPr>
          <p:cNvSpPr/>
          <p:nvPr/>
        </p:nvSpPr>
        <p:spPr>
          <a:xfrm>
            <a:off x="8040231" y="4799077"/>
            <a:ext cx="9734518" cy="4385389"/>
          </a:xfrm>
          <a:custGeom>
            <a:avLst/>
            <a:gdLst/>
            <a:ahLst/>
            <a:cxnLst/>
            <a:rect l="l" t="t" r="r" b="b"/>
            <a:pathLst>
              <a:path w="9734518" h="4385389">
                <a:moveTo>
                  <a:pt x="0" y="0"/>
                </a:moveTo>
                <a:lnTo>
                  <a:pt x="9734518" y="0"/>
                </a:lnTo>
                <a:lnTo>
                  <a:pt x="9734518" y="4385389"/>
                </a:lnTo>
                <a:lnTo>
                  <a:pt x="0" y="43853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35435" y="478260"/>
            <a:ext cx="8881021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THE COLLEGE’S ADMISSION WEBPAGE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44565" y="3450564"/>
            <a:ext cx="13185470" cy="1910484"/>
          </a:xfrm>
          <a:custGeom>
            <a:avLst/>
            <a:gdLst/>
            <a:ahLst/>
            <a:cxnLst/>
            <a:rect l="l" t="t" r="r" b="b"/>
            <a:pathLst>
              <a:path w="13185470" h="1910484">
                <a:moveTo>
                  <a:pt x="0" y="0"/>
                </a:moveTo>
                <a:lnTo>
                  <a:pt x="13185470" y="0"/>
                </a:lnTo>
                <a:lnTo>
                  <a:pt x="13185470" y="1910484"/>
                </a:lnTo>
                <a:lnTo>
                  <a:pt x="0" y="1910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91264" y="6151614"/>
            <a:ext cx="12905472" cy="3182886"/>
          </a:xfrm>
          <a:custGeom>
            <a:avLst/>
            <a:gdLst/>
            <a:ahLst/>
            <a:cxnLst/>
            <a:rect l="l" t="t" r="r" b="b"/>
            <a:pathLst>
              <a:path w="12905472" h="3182886">
                <a:moveTo>
                  <a:pt x="0" y="0"/>
                </a:moveTo>
                <a:lnTo>
                  <a:pt x="12905472" y="0"/>
                </a:lnTo>
                <a:lnTo>
                  <a:pt x="12905472" y="3182886"/>
                </a:lnTo>
                <a:lnTo>
                  <a:pt x="0" y="3182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16042" y="4921545"/>
            <a:ext cx="599481" cy="609309"/>
          </a:xfrm>
          <a:custGeom>
            <a:avLst/>
            <a:gdLst/>
            <a:ahLst/>
            <a:cxnLst/>
            <a:rect l="l" t="t" r="r" b="b"/>
            <a:pathLst>
              <a:path w="599481" h="609309">
                <a:moveTo>
                  <a:pt x="0" y="0"/>
                </a:moveTo>
                <a:lnTo>
                  <a:pt x="599482" y="0"/>
                </a:lnTo>
                <a:lnTo>
                  <a:pt x="599482" y="609309"/>
                </a:lnTo>
                <a:lnTo>
                  <a:pt x="0" y="6093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173168" y="5226199"/>
            <a:ext cx="1285229" cy="614323"/>
          </a:xfrm>
          <a:custGeom>
            <a:avLst/>
            <a:gdLst/>
            <a:ahLst/>
            <a:cxnLst/>
            <a:rect l="l" t="t" r="r" b="b"/>
            <a:pathLst>
              <a:path w="1285229" h="614323">
                <a:moveTo>
                  <a:pt x="0" y="0"/>
                </a:moveTo>
                <a:lnTo>
                  <a:pt x="1285230" y="0"/>
                </a:lnTo>
                <a:lnTo>
                  <a:pt x="1285230" y="614324"/>
                </a:lnTo>
                <a:lnTo>
                  <a:pt x="0" y="6143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77613" y="7647066"/>
            <a:ext cx="674331" cy="674331"/>
          </a:xfrm>
          <a:custGeom>
            <a:avLst/>
            <a:gdLst/>
            <a:ahLst/>
            <a:cxnLst/>
            <a:rect l="l" t="t" r="r" b="b"/>
            <a:pathLst>
              <a:path w="674331" h="674331">
                <a:moveTo>
                  <a:pt x="0" y="0"/>
                </a:moveTo>
                <a:lnTo>
                  <a:pt x="674332" y="0"/>
                </a:lnTo>
                <a:lnTo>
                  <a:pt x="674332" y="674332"/>
                </a:lnTo>
                <a:lnTo>
                  <a:pt x="0" y="674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58398" y="8152612"/>
            <a:ext cx="1541677" cy="736902"/>
          </a:xfrm>
          <a:custGeom>
            <a:avLst/>
            <a:gdLst/>
            <a:ahLst/>
            <a:cxnLst/>
            <a:rect l="l" t="t" r="r" b="b"/>
            <a:pathLst>
              <a:path w="1541677" h="736902">
                <a:moveTo>
                  <a:pt x="0" y="0"/>
                </a:moveTo>
                <a:lnTo>
                  <a:pt x="1541677" y="0"/>
                </a:lnTo>
                <a:lnTo>
                  <a:pt x="1541677" y="736902"/>
                </a:lnTo>
                <a:lnTo>
                  <a:pt x="0" y="7369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51570" y="7132461"/>
            <a:ext cx="4298268" cy="2377872"/>
          </a:xfrm>
          <a:custGeom>
            <a:avLst/>
            <a:gdLst/>
            <a:ahLst/>
            <a:cxnLst/>
            <a:rect l="l" t="t" r="r" b="b"/>
            <a:pathLst>
              <a:path w="4298268" h="2377872">
                <a:moveTo>
                  <a:pt x="0" y="0"/>
                </a:moveTo>
                <a:lnTo>
                  <a:pt x="4298268" y="0"/>
                </a:lnTo>
                <a:lnTo>
                  <a:pt x="4298268" y="2377873"/>
                </a:lnTo>
                <a:lnTo>
                  <a:pt x="0" y="23778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089031" y="1916907"/>
            <a:ext cx="2705902" cy="1079196"/>
          </a:xfrm>
          <a:custGeom>
            <a:avLst/>
            <a:gdLst/>
            <a:ahLst/>
            <a:cxnLst/>
            <a:rect l="l" t="t" r="r" b="b"/>
            <a:pathLst>
              <a:path w="2705902" h="1079196">
                <a:moveTo>
                  <a:pt x="0" y="0"/>
                </a:moveTo>
                <a:lnTo>
                  <a:pt x="2705901" y="0"/>
                </a:lnTo>
                <a:lnTo>
                  <a:pt x="2705901" y="1079196"/>
                </a:lnTo>
                <a:lnTo>
                  <a:pt x="0" y="10791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651570" y="808447"/>
            <a:ext cx="16984861" cy="82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Requesting letters of recommendation from teachers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5287" y="745172"/>
            <a:ext cx="12069888" cy="8586234"/>
          </a:xfrm>
          <a:custGeom>
            <a:avLst/>
            <a:gdLst/>
            <a:ahLst/>
            <a:cxnLst/>
            <a:rect l="l" t="t" r="r" b="b"/>
            <a:pathLst>
              <a:path w="12069888" h="8586234">
                <a:moveTo>
                  <a:pt x="0" y="0"/>
                </a:moveTo>
                <a:lnTo>
                  <a:pt x="12069889" y="0"/>
                </a:lnTo>
                <a:lnTo>
                  <a:pt x="12069889" y="8586234"/>
                </a:lnTo>
                <a:lnTo>
                  <a:pt x="0" y="8586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826512" y="8308076"/>
            <a:ext cx="1659405" cy="1466310"/>
          </a:xfrm>
          <a:custGeom>
            <a:avLst/>
            <a:gdLst/>
            <a:ahLst/>
            <a:cxnLst/>
            <a:rect l="l" t="t" r="r" b="b"/>
            <a:pathLst>
              <a:path w="1659405" h="1466310">
                <a:moveTo>
                  <a:pt x="0" y="0"/>
                </a:moveTo>
                <a:lnTo>
                  <a:pt x="1659405" y="0"/>
                </a:lnTo>
                <a:lnTo>
                  <a:pt x="1659405" y="1466311"/>
                </a:lnTo>
                <a:lnTo>
                  <a:pt x="0" y="14663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641868" y="3127041"/>
            <a:ext cx="7058305" cy="613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36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•Print out a hard copy to fill out as a rough draft</a:t>
            </a:r>
          </a:p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36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•Have all info you need on hand</a:t>
            </a:r>
          </a:p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36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•Save your work as you go</a:t>
            </a:r>
          </a:p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36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•Include Application Fee</a:t>
            </a:r>
          </a:p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36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•Check Spelling and Grammar</a:t>
            </a:r>
          </a:p>
          <a:p>
            <a:pPr algn="ctr">
              <a:lnSpc>
                <a:spcPts val="4704"/>
              </a:lnSpc>
              <a:spcBef>
                <a:spcPct val="0"/>
              </a:spcBef>
            </a:pPr>
            <a:r>
              <a:rPr lang="en-US" sz="336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•SUBMIT!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endParaRPr lang="en-US" sz="336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136"/>
              </a:lnSpc>
              <a:spcBef>
                <a:spcPct val="0"/>
              </a:spcBef>
            </a:pPr>
            <a:endParaRPr lang="en-US" sz="336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136"/>
              </a:lnSpc>
              <a:spcBef>
                <a:spcPct val="0"/>
              </a:spcBef>
            </a:pPr>
            <a:endParaRPr lang="en-US" sz="336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algn="ctr">
              <a:lnSpc>
                <a:spcPts val="3136"/>
              </a:lnSpc>
              <a:spcBef>
                <a:spcPct val="0"/>
              </a:spcBef>
            </a:pPr>
            <a:r>
              <a:rPr lang="en-US" sz="2240">
                <a:solidFill>
                  <a:srgbClr val="FFFFFF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</a:t>
            </a:r>
          </a:p>
          <a:p>
            <a:pPr algn="ctr">
              <a:lnSpc>
                <a:spcPts val="3136"/>
              </a:lnSpc>
              <a:spcBef>
                <a:spcPct val="0"/>
              </a:spcBef>
            </a:pPr>
            <a:endParaRPr lang="en-US" sz="2240">
              <a:solidFill>
                <a:srgbClr val="FFFFFF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426900" y="640377"/>
            <a:ext cx="6367770" cy="5374398"/>
          </a:xfrm>
          <a:custGeom>
            <a:avLst/>
            <a:gdLst/>
            <a:ahLst/>
            <a:cxnLst/>
            <a:rect l="l" t="t" r="r" b="b"/>
            <a:pathLst>
              <a:path w="6367770" h="5374398">
                <a:moveTo>
                  <a:pt x="0" y="0"/>
                </a:moveTo>
                <a:lnTo>
                  <a:pt x="6367770" y="0"/>
                </a:lnTo>
                <a:lnTo>
                  <a:pt x="6367770" y="5374398"/>
                </a:lnTo>
                <a:lnTo>
                  <a:pt x="0" y="53743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0" y="6014775"/>
            <a:ext cx="18288000" cy="4272225"/>
            <a:chOff x="0" y="0"/>
            <a:chExt cx="4816593" cy="11251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125195"/>
            </a:xfrm>
            <a:custGeom>
              <a:avLst/>
              <a:gdLst/>
              <a:ahLst/>
              <a:cxnLst/>
              <a:rect l="l" t="t" r="r" b="b"/>
              <a:pathLst>
                <a:path w="4816592" h="1125195">
                  <a:moveTo>
                    <a:pt x="0" y="0"/>
                  </a:moveTo>
                  <a:lnTo>
                    <a:pt x="4816592" y="0"/>
                  </a:lnTo>
                  <a:lnTo>
                    <a:pt x="4816592" y="1125195"/>
                  </a:lnTo>
                  <a:lnTo>
                    <a:pt x="0" y="1125195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11632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554652"/>
            <a:ext cx="9734375" cy="157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5"/>
              </a:lnSpc>
              <a:spcBef>
                <a:spcPct val="0"/>
              </a:spcBef>
            </a:pPr>
            <a:r>
              <a:rPr lang="en-US" sz="460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REQUESTING</a:t>
            </a:r>
          </a:p>
          <a:p>
            <a:pPr algn="ctr">
              <a:lnSpc>
                <a:spcPts val="6445"/>
              </a:lnSpc>
              <a:spcBef>
                <a:spcPct val="0"/>
              </a:spcBef>
            </a:pPr>
            <a:r>
              <a:rPr lang="en-US" sz="4603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LETTERS OF RECOMMENDATION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49988" y="2550467"/>
            <a:ext cx="902369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•You can submit it to your counselor and teachers electronically or bring a physical copy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538091"/>
            <a:ext cx="10498749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•Keep copies of the brag sheet to give to your other recommenders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48171" y="4105781"/>
            <a:ext cx="985980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•Submit a Brag Sheet (found on the counseling website) at least 2 weeks before the deadline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61059" y="6676411"/>
            <a:ext cx="7433611" cy="2910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•Only request a recommendation if the college requires it!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•Request (in person or by email) at least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FF3131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2 weeks from the application deadline.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•Submit a </a:t>
            </a:r>
            <a:r>
              <a:rPr lang="en-US" sz="2399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BRAG Sheet to your counselor.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399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•Submit your request for TEACHER Recs through Naviance (see screenshot on right).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8744" y="6666886"/>
            <a:ext cx="9037375" cy="292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313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Teachers, Coaches/Club Sponsors, Mentors, Administrators, etc. may serve as recommenders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F313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F1A38"/>
                </a:solidFill>
                <a:latin typeface="Open Sans 1"/>
                <a:ea typeface="Open Sans 1"/>
                <a:cs typeface="Open Sans 1"/>
                <a:sym typeface="Open Sans 1"/>
              </a:rPr>
              <a:t>•Ask the recommender for permission first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F1A38"/>
                </a:solidFill>
                <a:latin typeface="Open Sans 1"/>
                <a:ea typeface="Open Sans 1"/>
                <a:cs typeface="Open Sans 1"/>
                <a:sym typeface="Open Sans 1"/>
              </a:rPr>
              <a:t>•Provide the recommender a copy of your brag sheet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F1A38"/>
                </a:solidFill>
                <a:latin typeface="Open Sans 1"/>
                <a:ea typeface="Open Sans 1"/>
                <a:cs typeface="Open Sans 1"/>
                <a:sym typeface="Open Sans 1"/>
              </a:rPr>
              <a:t>•Provide a MINIMUM notice of 2 weeks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F1A38"/>
                </a:solidFill>
                <a:latin typeface="Open Sans 1"/>
                <a:ea typeface="Open Sans 1"/>
                <a:cs typeface="Open Sans 1"/>
                <a:sym typeface="Open Sans 1"/>
              </a:rPr>
              <a:t>•Submit recommender’s name &amp; e-mail into online application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4269039"/>
            <a:chOff x="0" y="0"/>
            <a:chExt cx="2408296" cy="11243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1124356"/>
            </a:xfrm>
            <a:custGeom>
              <a:avLst/>
              <a:gdLst/>
              <a:ahLst/>
              <a:cxnLst/>
              <a:rect l="l" t="t" r="r" b="b"/>
              <a:pathLst>
                <a:path w="2408296" h="1124356">
                  <a:moveTo>
                    <a:pt x="0" y="0"/>
                  </a:moveTo>
                  <a:lnTo>
                    <a:pt x="2408296" y="0"/>
                  </a:lnTo>
                  <a:lnTo>
                    <a:pt x="2408296" y="1124356"/>
                  </a:lnTo>
                  <a:lnTo>
                    <a:pt x="0" y="1124356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11624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0" y="389072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8984015" y="-111989"/>
            <a:ext cx="9144000" cy="10287000"/>
            <a:chOff x="0" y="0"/>
            <a:chExt cx="2408296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08296" cy="2709333"/>
            </a:xfrm>
            <a:custGeom>
              <a:avLst/>
              <a:gdLst/>
              <a:ahLst/>
              <a:cxnLst/>
              <a:rect l="l" t="t" r="r" b="b"/>
              <a:pathLst>
                <a:path w="2408296" h="2709333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F1A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40829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</a:t>
              </a:r>
            </a:p>
            <a:p>
              <a:pPr algn="ctr">
                <a:lnSpc>
                  <a:spcPts val="3359"/>
                </a:lnSpc>
              </a:pPr>
              <a:endPara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1703615" y="600115"/>
            <a:ext cx="3340200" cy="3068808"/>
          </a:xfrm>
          <a:custGeom>
            <a:avLst/>
            <a:gdLst/>
            <a:ahLst/>
            <a:cxnLst/>
            <a:rect l="l" t="t" r="r" b="b"/>
            <a:pathLst>
              <a:path w="3340200" h="3068808">
                <a:moveTo>
                  <a:pt x="0" y="0"/>
                </a:moveTo>
                <a:lnTo>
                  <a:pt x="3340199" y="0"/>
                </a:lnTo>
                <a:lnTo>
                  <a:pt x="3340199" y="3068809"/>
                </a:lnTo>
                <a:lnTo>
                  <a:pt x="0" y="30688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4010" y="1479474"/>
            <a:ext cx="1129589" cy="998146"/>
          </a:xfrm>
          <a:custGeom>
            <a:avLst/>
            <a:gdLst/>
            <a:ahLst/>
            <a:cxnLst/>
            <a:rect l="l" t="t" r="r" b="b"/>
            <a:pathLst>
              <a:path w="1129589" h="998146">
                <a:moveTo>
                  <a:pt x="0" y="0"/>
                </a:moveTo>
                <a:lnTo>
                  <a:pt x="1129589" y="0"/>
                </a:lnTo>
                <a:lnTo>
                  <a:pt x="1129589" y="998146"/>
                </a:lnTo>
                <a:lnTo>
                  <a:pt x="0" y="9981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0" y="441882"/>
            <a:ext cx="9144000" cy="828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REQUESTING TRANSCRIPTS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73599" y="1723058"/>
            <a:ext cx="6596802" cy="1647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28"/>
              </a:lnSpc>
              <a:spcBef>
                <a:spcPct val="0"/>
              </a:spcBef>
            </a:pPr>
            <a:r>
              <a:rPr lang="en-US" sz="2377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If you need an electronic copy for Naviance, counselors upload those for you on Naviance directly once you have paid for one on MyPaymentsPlus.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42922" y="4230939"/>
            <a:ext cx="8426186" cy="5425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•Purchase it on MyPaymentsPlus ($5) or send to a GA college from GA Futures for FREE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•It is YOUR responsibility to follow up with the college to make sure the transcript was received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•If you need an electronic copy for Naviance, counselors upload those for you on Naviance directly once you have paid for one on MyPaymentsPlus.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FFFFFF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49985" y="4572229"/>
            <a:ext cx="8244031" cy="5315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  <a:spcBef>
                <a:spcPct val="0"/>
              </a:spcBef>
            </a:pPr>
            <a:r>
              <a:rPr lang="en-US" sz="3394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If you need several physical copies, you would need to purchase each one at a cost of $5 each.</a:t>
            </a:r>
          </a:p>
          <a:p>
            <a:pPr algn="ctr">
              <a:lnSpc>
                <a:spcPts val="4752"/>
              </a:lnSpc>
              <a:spcBef>
                <a:spcPct val="0"/>
              </a:spcBef>
            </a:pPr>
            <a:endParaRPr lang="en-US" sz="3394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4752"/>
              </a:lnSpc>
              <a:spcBef>
                <a:spcPct val="0"/>
              </a:spcBef>
            </a:pPr>
            <a:r>
              <a:rPr lang="en-US" sz="3394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•Track the delivery of your transcript, through     your college account, to ensure that it has been received by the recipient</a:t>
            </a:r>
          </a:p>
          <a:p>
            <a:pPr algn="ctr">
              <a:lnSpc>
                <a:spcPts val="4752"/>
              </a:lnSpc>
              <a:spcBef>
                <a:spcPct val="0"/>
              </a:spcBef>
            </a:pPr>
            <a:endParaRPr lang="en-US" sz="3394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01250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68531" y="5927110"/>
            <a:ext cx="2951150" cy="3741523"/>
          </a:xfrm>
          <a:custGeom>
            <a:avLst/>
            <a:gdLst/>
            <a:ahLst/>
            <a:cxnLst/>
            <a:rect l="l" t="t" r="r" b="b"/>
            <a:pathLst>
              <a:path w="2951150" h="3741523">
                <a:moveTo>
                  <a:pt x="0" y="0"/>
                </a:moveTo>
                <a:lnTo>
                  <a:pt x="2951150" y="0"/>
                </a:lnTo>
                <a:lnTo>
                  <a:pt x="2951150" y="3741523"/>
                </a:lnTo>
                <a:lnTo>
                  <a:pt x="0" y="37415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81640" y="257527"/>
            <a:ext cx="10423315" cy="6443504"/>
          </a:xfrm>
          <a:custGeom>
            <a:avLst/>
            <a:gdLst/>
            <a:ahLst/>
            <a:cxnLst/>
            <a:rect l="l" t="t" r="r" b="b"/>
            <a:pathLst>
              <a:path w="10423315" h="6443504">
                <a:moveTo>
                  <a:pt x="0" y="0"/>
                </a:moveTo>
                <a:lnTo>
                  <a:pt x="10423316" y="0"/>
                </a:lnTo>
                <a:lnTo>
                  <a:pt x="10423316" y="6443504"/>
                </a:lnTo>
                <a:lnTo>
                  <a:pt x="0" y="6443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81640" y="7163286"/>
            <a:ext cx="2316152" cy="2480484"/>
          </a:xfrm>
          <a:custGeom>
            <a:avLst/>
            <a:gdLst/>
            <a:ahLst/>
            <a:cxnLst/>
            <a:rect l="l" t="t" r="r" b="b"/>
            <a:pathLst>
              <a:path w="2316152" h="2480484">
                <a:moveTo>
                  <a:pt x="0" y="0"/>
                </a:moveTo>
                <a:lnTo>
                  <a:pt x="2316152" y="0"/>
                </a:lnTo>
                <a:lnTo>
                  <a:pt x="2316152" y="2480484"/>
                </a:lnTo>
                <a:lnTo>
                  <a:pt x="0" y="2480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22065" y="6929058"/>
            <a:ext cx="5622600" cy="2910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•Create your account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•Register for the test (select a date and location, upload a picture, and make the payment)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•Receive test scores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•Send scores to selected colleges (before and/or after exam)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501893" y="1186004"/>
            <a:ext cx="6068467" cy="116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3331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•SAT (www.collegeboard.org)</a:t>
            </a:r>
          </a:p>
          <a:p>
            <a:pPr algn="ctr">
              <a:lnSpc>
                <a:spcPts val="4664"/>
              </a:lnSpc>
              <a:spcBef>
                <a:spcPct val="0"/>
              </a:spcBef>
            </a:pPr>
            <a:r>
              <a:rPr lang="en-US" sz="3331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ACT (www.actstudent.org)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44300" y="3700728"/>
            <a:ext cx="571500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ACCUPLACER Test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33420" y="4255278"/>
            <a:ext cx="6621373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•Placement test accepted at most 2 year colleges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•Colleges proctor this exam on their campuses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5066736"/>
            <a:ext cx="18140612" cy="522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35"/>
              </a:lnSpc>
              <a:spcBef>
                <a:spcPct val="0"/>
              </a:spcBef>
            </a:pPr>
            <a:r>
              <a:rPr lang="en-US" sz="31025">
                <a:solidFill>
                  <a:srgbClr val="B3B4B6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COMENTS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6534625"/>
            <a:ext cx="18288000" cy="0"/>
          </a:xfrm>
          <a:prstGeom prst="line">
            <a:avLst/>
          </a:prstGeom>
          <a:ln w="38100" cap="flat">
            <a:solidFill>
              <a:srgbClr val="CFD0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10125075"/>
            <a:ext cx="18288000" cy="0"/>
          </a:xfrm>
          <a:prstGeom prst="line">
            <a:avLst/>
          </a:prstGeom>
          <a:ln w="38100" cap="flat">
            <a:solidFill>
              <a:srgbClr val="CFD0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0" y="1779270"/>
            <a:ext cx="18288000" cy="0"/>
          </a:xfrm>
          <a:prstGeom prst="line">
            <a:avLst/>
          </a:prstGeom>
          <a:ln w="38100" cap="flat">
            <a:solidFill>
              <a:srgbClr val="CFD0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91389" y="3360410"/>
            <a:ext cx="4477394" cy="2603777"/>
            <a:chOff x="0" y="0"/>
            <a:chExt cx="2545387" cy="14802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45387" cy="1480241"/>
            </a:xfrm>
            <a:custGeom>
              <a:avLst/>
              <a:gdLst/>
              <a:ahLst/>
              <a:cxnLst/>
              <a:rect l="l" t="t" r="r" b="b"/>
              <a:pathLst>
                <a:path w="2545387" h="1480241">
                  <a:moveTo>
                    <a:pt x="0" y="0"/>
                  </a:moveTo>
                  <a:lnTo>
                    <a:pt x="2545387" y="0"/>
                  </a:lnTo>
                  <a:lnTo>
                    <a:pt x="2545387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B3B4B6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45387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142520" y="3360410"/>
            <a:ext cx="4477394" cy="2603777"/>
            <a:chOff x="0" y="0"/>
            <a:chExt cx="2545387" cy="14802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5387" cy="1480241"/>
            </a:xfrm>
            <a:custGeom>
              <a:avLst/>
              <a:gdLst/>
              <a:ahLst/>
              <a:cxnLst/>
              <a:rect l="l" t="t" r="r" b="b"/>
              <a:pathLst>
                <a:path w="2545387" h="1480241">
                  <a:moveTo>
                    <a:pt x="0" y="0"/>
                  </a:moveTo>
                  <a:lnTo>
                    <a:pt x="2545387" y="0"/>
                  </a:lnTo>
                  <a:lnTo>
                    <a:pt x="2545387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B3B4B6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545387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693651" y="3360410"/>
            <a:ext cx="4477394" cy="2603777"/>
            <a:chOff x="0" y="0"/>
            <a:chExt cx="2545387" cy="14802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45387" cy="1480241"/>
            </a:xfrm>
            <a:custGeom>
              <a:avLst/>
              <a:gdLst/>
              <a:ahLst/>
              <a:cxnLst/>
              <a:rect l="l" t="t" r="r" b="b"/>
              <a:pathLst>
                <a:path w="2545387" h="1480241">
                  <a:moveTo>
                    <a:pt x="0" y="0"/>
                  </a:moveTo>
                  <a:lnTo>
                    <a:pt x="2545387" y="0"/>
                  </a:lnTo>
                  <a:lnTo>
                    <a:pt x="2545387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B3B4B6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545387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79644" y="3261420"/>
            <a:ext cx="4477394" cy="2603777"/>
            <a:chOff x="0" y="0"/>
            <a:chExt cx="2545387" cy="148024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45387" cy="1480241"/>
            </a:xfrm>
            <a:custGeom>
              <a:avLst/>
              <a:gdLst/>
              <a:ahLst/>
              <a:cxnLst/>
              <a:rect l="l" t="t" r="r" b="b"/>
              <a:pathLst>
                <a:path w="2545387" h="1480241">
                  <a:moveTo>
                    <a:pt x="0" y="0"/>
                  </a:moveTo>
                  <a:lnTo>
                    <a:pt x="2545387" y="0"/>
                  </a:lnTo>
                  <a:lnTo>
                    <a:pt x="2545387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2545387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230775" y="3261420"/>
            <a:ext cx="4477394" cy="2603777"/>
            <a:chOff x="0" y="0"/>
            <a:chExt cx="2545387" cy="148024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545387" cy="1480241"/>
            </a:xfrm>
            <a:custGeom>
              <a:avLst/>
              <a:gdLst/>
              <a:ahLst/>
              <a:cxnLst/>
              <a:rect l="l" t="t" r="r" b="b"/>
              <a:pathLst>
                <a:path w="2545387" h="1480241">
                  <a:moveTo>
                    <a:pt x="0" y="0"/>
                  </a:moveTo>
                  <a:lnTo>
                    <a:pt x="2545387" y="0"/>
                  </a:lnTo>
                  <a:lnTo>
                    <a:pt x="2545387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2545387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781906" y="3261420"/>
            <a:ext cx="4477394" cy="2603777"/>
            <a:chOff x="0" y="0"/>
            <a:chExt cx="2545387" cy="148024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545387" cy="1480241"/>
            </a:xfrm>
            <a:custGeom>
              <a:avLst/>
              <a:gdLst/>
              <a:ahLst/>
              <a:cxnLst/>
              <a:rect l="l" t="t" r="r" b="b"/>
              <a:pathLst>
                <a:path w="2545387" h="1480241">
                  <a:moveTo>
                    <a:pt x="0" y="0"/>
                  </a:moveTo>
                  <a:lnTo>
                    <a:pt x="2545387" y="0"/>
                  </a:lnTo>
                  <a:lnTo>
                    <a:pt x="2545387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545387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203474" y="3142752"/>
            <a:ext cx="1429734" cy="237337"/>
            <a:chOff x="0" y="0"/>
            <a:chExt cx="812800" cy="13492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8754605" y="3142752"/>
            <a:ext cx="1429734" cy="237337"/>
            <a:chOff x="0" y="0"/>
            <a:chExt cx="812800" cy="13492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305736" y="3142752"/>
            <a:ext cx="1429734" cy="237337"/>
            <a:chOff x="0" y="0"/>
            <a:chExt cx="812800" cy="13492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943410" y="3620160"/>
            <a:ext cx="1949863" cy="2084277"/>
            <a:chOff x="0" y="0"/>
            <a:chExt cx="634686" cy="67843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4686" cy="678439"/>
            </a:xfrm>
            <a:custGeom>
              <a:avLst/>
              <a:gdLst/>
              <a:ahLst/>
              <a:cxnLst/>
              <a:rect l="l" t="t" r="r" b="b"/>
              <a:pathLst>
                <a:path w="634686" h="678439">
                  <a:moveTo>
                    <a:pt x="0" y="0"/>
                  </a:moveTo>
                  <a:lnTo>
                    <a:pt x="634686" y="0"/>
                  </a:lnTo>
                  <a:lnTo>
                    <a:pt x="634686" y="678439"/>
                  </a:lnTo>
                  <a:lnTo>
                    <a:pt x="0" y="678439"/>
                  </a:lnTo>
                  <a:close/>
                </a:path>
              </a:pathLst>
            </a:custGeom>
            <a:blipFill>
              <a:blip r:embed="rId2"/>
              <a:stretch>
                <a:fillRect l="-3446" r="-34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28700" y="2758366"/>
            <a:ext cx="1301889" cy="1514925"/>
            <a:chOff x="0" y="0"/>
            <a:chExt cx="6985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141B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39700"/>
              <a:ext cx="6985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u="none">
                  <a:solidFill>
                    <a:srgbClr val="FFFFFF"/>
                  </a:solidFill>
                  <a:latin typeface="PL Barnum Block"/>
                  <a:ea typeface="PL Barnum Block"/>
                  <a:cs typeface="PL Barnum Block"/>
                  <a:sym typeface="PL Barnum Block"/>
                </a:rPr>
                <a:t>01.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579831" y="2758366"/>
            <a:ext cx="1301889" cy="1514925"/>
            <a:chOff x="0" y="0"/>
            <a:chExt cx="698500" cy="8128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141B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139700"/>
              <a:ext cx="6985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u="none">
                  <a:solidFill>
                    <a:srgbClr val="FFFFFF"/>
                  </a:solidFill>
                  <a:latin typeface="PL Barnum Block"/>
                  <a:ea typeface="PL Barnum Block"/>
                  <a:cs typeface="PL Barnum Block"/>
                  <a:sym typeface="PL Barnum Block"/>
                </a:rPr>
                <a:t>02.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12130962" y="2758366"/>
            <a:ext cx="1301889" cy="1514925"/>
            <a:chOff x="0" y="0"/>
            <a:chExt cx="6985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141B4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139700"/>
              <a:ext cx="698500" cy="533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840"/>
                </a:lnSpc>
                <a:spcBef>
                  <a:spcPct val="0"/>
                </a:spcBef>
              </a:pPr>
              <a:r>
                <a:rPr lang="en-US" sz="3200" u="none">
                  <a:solidFill>
                    <a:srgbClr val="FFFFFF"/>
                  </a:solidFill>
                  <a:latin typeface="PL Barnum Block"/>
                  <a:ea typeface="PL Barnum Block"/>
                  <a:cs typeface="PL Barnum Block"/>
                  <a:sym typeface="PL Barnum Block"/>
                </a:rPr>
                <a:t>03.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79644" y="6169014"/>
            <a:ext cx="4477394" cy="1266393"/>
            <a:chOff x="0" y="0"/>
            <a:chExt cx="1179231" cy="33353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179231" cy="333536"/>
            </a:xfrm>
            <a:custGeom>
              <a:avLst/>
              <a:gdLst/>
              <a:ahLst/>
              <a:cxnLst/>
              <a:rect l="l" t="t" r="r" b="b"/>
              <a:pathLst>
                <a:path w="1179231" h="333536">
                  <a:moveTo>
                    <a:pt x="0" y="0"/>
                  </a:moveTo>
                  <a:lnTo>
                    <a:pt x="1179231" y="0"/>
                  </a:lnTo>
                  <a:lnTo>
                    <a:pt x="1179231" y="333536"/>
                  </a:lnTo>
                  <a:lnTo>
                    <a:pt x="0" y="333536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57150"/>
              <a:ext cx="1179231" cy="3906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SCAN THIS! 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230775" y="6169014"/>
            <a:ext cx="4477394" cy="1266393"/>
            <a:chOff x="0" y="0"/>
            <a:chExt cx="1179231" cy="333536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179231" cy="333536"/>
            </a:xfrm>
            <a:custGeom>
              <a:avLst/>
              <a:gdLst/>
              <a:ahLst/>
              <a:cxnLst/>
              <a:rect l="l" t="t" r="r" b="b"/>
              <a:pathLst>
                <a:path w="1179231" h="333536">
                  <a:moveTo>
                    <a:pt x="0" y="0"/>
                  </a:moveTo>
                  <a:lnTo>
                    <a:pt x="1179231" y="0"/>
                  </a:lnTo>
                  <a:lnTo>
                    <a:pt x="1179231" y="333536"/>
                  </a:lnTo>
                  <a:lnTo>
                    <a:pt x="0" y="333536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0"/>
              <a:ext cx="1179231" cy="333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MEET YOU COUNSELORS! 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2781906" y="6169014"/>
            <a:ext cx="4477394" cy="1266393"/>
            <a:chOff x="0" y="0"/>
            <a:chExt cx="1179231" cy="333536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79231" cy="333536"/>
            </a:xfrm>
            <a:custGeom>
              <a:avLst/>
              <a:gdLst/>
              <a:ahLst/>
              <a:cxnLst/>
              <a:rect l="l" t="t" r="r" b="b"/>
              <a:pathLst>
                <a:path w="1179231" h="333536">
                  <a:moveTo>
                    <a:pt x="0" y="0"/>
                  </a:moveTo>
                  <a:lnTo>
                    <a:pt x="1179231" y="0"/>
                  </a:lnTo>
                  <a:lnTo>
                    <a:pt x="1179231" y="333536"/>
                  </a:lnTo>
                  <a:lnTo>
                    <a:pt x="0" y="333536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0"/>
              <a:ext cx="1179231" cy="333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40"/>
                </a:lnSpc>
              </a:pPr>
              <a:r>
                <a:rPr lang="en-US" sz="3200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NEXT STEPS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679644" y="7644957"/>
            <a:ext cx="4477394" cy="1070408"/>
            <a:chOff x="0" y="0"/>
            <a:chExt cx="1179231" cy="28191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179231" cy="281918"/>
            </a:xfrm>
            <a:custGeom>
              <a:avLst/>
              <a:gdLst/>
              <a:ahLst/>
              <a:cxnLst/>
              <a:rect l="l" t="t" r="r" b="b"/>
              <a:pathLst>
                <a:path w="1179231" h="281918">
                  <a:moveTo>
                    <a:pt x="0" y="0"/>
                  </a:moveTo>
                  <a:lnTo>
                    <a:pt x="1179231" y="0"/>
                  </a:lnTo>
                  <a:lnTo>
                    <a:pt x="1179231" y="281918"/>
                  </a:lnTo>
                  <a:lnTo>
                    <a:pt x="0" y="281918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179231" cy="32001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Pre-Assessment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230775" y="7644957"/>
            <a:ext cx="4477394" cy="1188463"/>
            <a:chOff x="0" y="0"/>
            <a:chExt cx="1179231" cy="313011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179231" cy="313011"/>
            </a:xfrm>
            <a:custGeom>
              <a:avLst/>
              <a:gdLst/>
              <a:ahLst/>
              <a:cxnLst/>
              <a:rect l="l" t="t" r="r" b="b"/>
              <a:pathLst>
                <a:path w="1179231" h="313011">
                  <a:moveTo>
                    <a:pt x="0" y="0"/>
                  </a:moveTo>
                  <a:lnTo>
                    <a:pt x="1179231" y="0"/>
                  </a:lnTo>
                  <a:lnTo>
                    <a:pt x="1179231" y="313011"/>
                  </a:lnTo>
                  <a:lnTo>
                    <a:pt x="0" y="313011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1179231" cy="35111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Open Sans 1 Semi-Bold"/>
                  <a:ea typeface="Open Sans 1 Semi-Bold"/>
                  <a:cs typeface="Open Sans 1 Semi-Bold"/>
                  <a:sym typeface="Open Sans 1 Semi-Bold"/>
                </a:rPr>
                <a:t> 1-on-1 meetings are scheduled student appointments!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2781906" y="7644957"/>
            <a:ext cx="4477394" cy="1931413"/>
            <a:chOff x="0" y="0"/>
            <a:chExt cx="1179231" cy="508685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179231" cy="508685"/>
            </a:xfrm>
            <a:custGeom>
              <a:avLst/>
              <a:gdLst/>
              <a:ahLst/>
              <a:cxnLst/>
              <a:rect l="l" t="t" r="r" b="b"/>
              <a:pathLst>
                <a:path w="1179231" h="508685">
                  <a:moveTo>
                    <a:pt x="0" y="0"/>
                  </a:moveTo>
                  <a:lnTo>
                    <a:pt x="1179231" y="0"/>
                  </a:lnTo>
                  <a:lnTo>
                    <a:pt x="1179231" y="508685"/>
                  </a:lnTo>
                  <a:lnTo>
                    <a:pt x="0" y="508685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1179231" cy="54678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940"/>
                </a:lnSpc>
              </a:pPr>
              <a:r>
                <a:rPr lang="en-US" sz="21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2- Year, 4- Year College/ University, Technical College/ Trade School, Military Enlistment, and/ or Employment</a:t>
              </a:r>
            </a:p>
          </p:txBody>
        </p:sp>
      </p:grpSp>
      <p:sp>
        <p:nvSpPr>
          <p:cNvPr id="62" name="Freeform 62"/>
          <p:cNvSpPr/>
          <p:nvPr/>
        </p:nvSpPr>
        <p:spPr>
          <a:xfrm>
            <a:off x="1968478" y="-144072"/>
            <a:ext cx="3899726" cy="3300718"/>
          </a:xfrm>
          <a:custGeom>
            <a:avLst/>
            <a:gdLst/>
            <a:ahLst/>
            <a:cxnLst/>
            <a:rect l="l" t="t" r="r" b="b"/>
            <a:pathLst>
              <a:path w="3899726" h="3300718">
                <a:moveTo>
                  <a:pt x="0" y="0"/>
                </a:moveTo>
                <a:lnTo>
                  <a:pt x="3899726" y="0"/>
                </a:lnTo>
                <a:lnTo>
                  <a:pt x="3899726" y="3300717"/>
                </a:lnTo>
                <a:lnTo>
                  <a:pt x="0" y="3300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64" r="-18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3" name="Freeform 63"/>
          <p:cNvSpPr/>
          <p:nvPr/>
        </p:nvSpPr>
        <p:spPr>
          <a:xfrm>
            <a:off x="8055917" y="3018676"/>
            <a:ext cx="3017456" cy="2929676"/>
          </a:xfrm>
          <a:custGeom>
            <a:avLst/>
            <a:gdLst/>
            <a:ahLst/>
            <a:cxnLst/>
            <a:rect l="l" t="t" r="r" b="b"/>
            <a:pathLst>
              <a:path w="3017456" h="2929676">
                <a:moveTo>
                  <a:pt x="0" y="0"/>
                </a:moveTo>
                <a:lnTo>
                  <a:pt x="3017456" y="0"/>
                </a:lnTo>
                <a:lnTo>
                  <a:pt x="3017456" y="2929676"/>
                </a:lnTo>
                <a:lnTo>
                  <a:pt x="0" y="29296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13739003" y="3667311"/>
            <a:ext cx="2563201" cy="1989976"/>
          </a:xfrm>
          <a:custGeom>
            <a:avLst/>
            <a:gdLst/>
            <a:ahLst/>
            <a:cxnLst/>
            <a:rect l="l" t="t" r="r" b="b"/>
            <a:pathLst>
              <a:path w="2563201" h="1989976">
                <a:moveTo>
                  <a:pt x="0" y="0"/>
                </a:moveTo>
                <a:lnTo>
                  <a:pt x="2563200" y="0"/>
                </a:lnTo>
                <a:lnTo>
                  <a:pt x="2563200" y="1989975"/>
                </a:lnTo>
                <a:lnTo>
                  <a:pt x="0" y="1989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5" name="TextBox 65"/>
          <p:cNvSpPr txBox="1"/>
          <p:nvPr/>
        </p:nvSpPr>
        <p:spPr>
          <a:xfrm>
            <a:off x="7485492" y="523875"/>
            <a:ext cx="9698132" cy="110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89"/>
              </a:lnSpc>
              <a:spcBef>
                <a:spcPct val="0"/>
              </a:spcBef>
            </a:pPr>
            <a:r>
              <a:rPr lang="en-US" sz="7899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Today’s Agenda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5143500"/>
            <a:ext cx="9144000" cy="5143500"/>
            <a:chOff x="0" y="0"/>
            <a:chExt cx="2408296" cy="1354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08296" cy="1354667"/>
            </a:xfrm>
            <a:custGeom>
              <a:avLst/>
              <a:gdLst/>
              <a:ahLst/>
              <a:cxnLst/>
              <a:rect l="l" t="t" r="r" b="b"/>
              <a:pathLst>
                <a:path w="2408296" h="1354667">
                  <a:moveTo>
                    <a:pt x="0" y="0"/>
                  </a:moveTo>
                  <a:lnTo>
                    <a:pt x="2408296" y="0"/>
                  </a:lnTo>
                  <a:lnTo>
                    <a:pt x="2408296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408296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547477" y="2162444"/>
            <a:ext cx="11193046" cy="6378073"/>
          </a:xfrm>
          <a:custGeom>
            <a:avLst/>
            <a:gdLst/>
            <a:ahLst/>
            <a:cxnLst/>
            <a:rect l="l" t="t" r="r" b="b"/>
            <a:pathLst>
              <a:path w="11193046" h="6378073">
                <a:moveTo>
                  <a:pt x="0" y="0"/>
                </a:moveTo>
                <a:lnTo>
                  <a:pt x="11193046" y="0"/>
                </a:lnTo>
                <a:lnTo>
                  <a:pt x="11193046" y="6378072"/>
                </a:lnTo>
                <a:lnTo>
                  <a:pt x="0" y="63780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8318109"/>
            <a:ext cx="3388179" cy="1744912"/>
          </a:xfrm>
          <a:custGeom>
            <a:avLst/>
            <a:gdLst/>
            <a:ahLst/>
            <a:cxnLst/>
            <a:rect l="l" t="t" r="r" b="b"/>
            <a:pathLst>
              <a:path w="3388179" h="1744912">
                <a:moveTo>
                  <a:pt x="0" y="0"/>
                </a:moveTo>
                <a:lnTo>
                  <a:pt x="3388179" y="0"/>
                </a:lnTo>
                <a:lnTo>
                  <a:pt x="3388179" y="1744912"/>
                </a:lnTo>
                <a:lnTo>
                  <a:pt x="0" y="17449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398068" y="382904"/>
            <a:ext cx="13491865" cy="1167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9"/>
              </a:lnSpc>
              <a:spcBef>
                <a:spcPct val="0"/>
              </a:spcBef>
            </a:pPr>
            <a:r>
              <a:rPr lang="en-US" sz="6899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The College Application Essay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17395" y="1720768"/>
            <a:ext cx="12810394" cy="7853520"/>
          </a:xfrm>
          <a:custGeom>
            <a:avLst/>
            <a:gdLst/>
            <a:ahLst/>
            <a:cxnLst/>
            <a:rect l="l" t="t" r="r" b="b"/>
            <a:pathLst>
              <a:path w="12810394" h="7853520">
                <a:moveTo>
                  <a:pt x="0" y="0"/>
                </a:moveTo>
                <a:lnTo>
                  <a:pt x="12810393" y="0"/>
                </a:lnTo>
                <a:lnTo>
                  <a:pt x="12810393" y="7853519"/>
                </a:lnTo>
                <a:lnTo>
                  <a:pt x="0" y="7853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82175" y="5459487"/>
            <a:ext cx="4616886" cy="4114800"/>
          </a:xfrm>
          <a:custGeom>
            <a:avLst/>
            <a:gdLst/>
            <a:ahLst/>
            <a:cxnLst/>
            <a:rect l="l" t="t" r="r" b="b"/>
            <a:pathLst>
              <a:path w="4616886" h="4114800">
                <a:moveTo>
                  <a:pt x="0" y="0"/>
                </a:moveTo>
                <a:lnTo>
                  <a:pt x="4616887" y="0"/>
                </a:lnTo>
                <a:lnTo>
                  <a:pt x="46168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895914" y="281041"/>
            <a:ext cx="14704343" cy="109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WHAT IS YOUR NEXT STEP…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00888" y="2900656"/>
            <a:ext cx="6117531" cy="6117531"/>
          </a:xfrm>
          <a:custGeom>
            <a:avLst/>
            <a:gdLst/>
            <a:ahLst/>
            <a:cxnLst/>
            <a:rect l="l" t="t" r="r" b="b"/>
            <a:pathLst>
              <a:path w="6117531" h="6117531">
                <a:moveTo>
                  <a:pt x="0" y="0"/>
                </a:moveTo>
                <a:lnTo>
                  <a:pt x="6117532" y="0"/>
                </a:lnTo>
                <a:lnTo>
                  <a:pt x="6117532" y="6117531"/>
                </a:lnTo>
                <a:lnTo>
                  <a:pt x="0" y="61175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09769" y="1204468"/>
            <a:ext cx="15949531" cy="9509908"/>
          </a:xfrm>
          <a:custGeom>
            <a:avLst/>
            <a:gdLst/>
            <a:ahLst/>
            <a:cxnLst/>
            <a:rect l="l" t="t" r="r" b="b"/>
            <a:pathLst>
              <a:path w="15949531" h="9509908">
                <a:moveTo>
                  <a:pt x="0" y="0"/>
                </a:moveTo>
                <a:lnTo>
                  <a:pt x="15949531" y="0"/>
                </a:lnTo>
                <a:lnTo>
                  <a:pt x="15949531" y="9509908"/>
                </a:lnTo>
                <a:lnTo>
                  <a:pt x="0" y="9509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81175" y="2780943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72927" y="4262"/>
            <a:ext cx="7122396" cy="120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9"/>
              </a:lnSpc>
              <a:spcBef>
                <a:spcPct val="0"/>
              </a:spcBef>
            </a:pPr>
            <a:r>
              <a:rPr lang="en-US" sz="7085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Post-Assessment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994130" y="9597883"/>
            <a:ext cx="553104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rPr>
              <a:t>We are looking forward to a great year!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389072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694" y="-801406"/>
            <a:ext cx="18140612" cy="522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35"/>
              </a:lnSpc>
              <a:spcBef>
                <a:spcPct val="0"/>
              </a:spcBef>
            </a:pPr>
            <a:r>
              <a:rPr lang="en-US" sz="31025">
                <a:solidFill>
                  <a:srgbClr val="B3B4B6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COMENTS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1361800"/>
            <a:ext cx="7491147" cy="1484401"/>
            <a:chOff x="0" y="0"/>
            <a:chExt cx="1972977" cy="3909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2977" cy="390953"/>
            </a:xfrm>
            <a:custGeom>
              <a:avLst/>
              <a:gdLst/>
              <a:ahLst/>
              <a:cxnLst/>
              <a:rect l="l" t="t" r="r" b="b"/>
              <a:pathLst>
                <a:path w="1972977" h="390953">
                  <a:moveTo>
                    <a:pt x="0" y="0"/>
                  </a:moveTo>
                  <a:lnTo>
                    <a:pt x="1972977" y="0"/>
                  </a:lnTo>
                  <a:lnTo>
                    <a:pt x="1972977" y="390953"/>
                  </a:lnTo>
                  <a:lnTo>
                    <a:pt x="0" y="390953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1972977" cy="514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COUNSELORS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19847" y="1361800"/>
            <a:ext cx="8739453" cy="1484401"/>
            <a:chOff x="0" y="0"/>
            <a:chExt cx="2301749" cy="3909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1749" cy="390953"/>
            </a:xfrm>
            <a:custGeom>
              <a:avLst/>
              <a:gdLst/>
              <a:ahLst/>
              <a:cxnLst/>
              <a:rect l="l" t="t" r="r" b="b"/>
              <a:pathLst>
                <a:path w="2301749" h="390953">
                  <a:moveTo>
                    <a:pt x="0" y="0"/>
                  </a:moveTo>
                  <a:lnTo>
                    <a:pt x="2301749" y="0"/>
                  </a:lnTo>
                  <a:lnTo>
                    <a:pt x="2301749" y="390953"/>
                  </a:lnTo>
                  <a:lnTo>
                    <a:pt x="0" y="390953"/>
                  </a:lnTo>
                  <a:close/>
                </a:path>
              </a:pathLst>
            </a:custGeom>
            <a:solidFill>
              <a:srgbClr val="EBEC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01749" cy="429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054335"/>
            <a:ext cx="4093563" cy="5009498"/>
            <a:chOff x="0" y="0"/>
            <a:chExt cx="2327180" cy="28478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27180" cy="2847887"/>
            </a:xfrm>
            <a:custGeom>
              <a:avLst/>
              <a:gdLst/>
              <a:ahLst/>
              <a:cxnLst/>
              <a:rect l="l" t="t" r="r" b="b"/>
              <a:pathLst>
                <a:path w="2327180" h="2847887">
                  <a:moveTo>
                    <a:pt x="0" y="0"/>
                  </a:moveTo>
                  <a:lnTo>
                    <a:pt x="2327180" y="0"/>
                  </a:lnTo>
                  <a:lnTo>
                    <a:pt x="2327180" y="2847887"/>
                  </a:lnTo>
                  <a:lnTo>
                    <a:pt x="0" y="2847887"/>
                  </a:lnTo>
                  <a:close/>
                </a:path>
              </a:pathLst>
            </a:custGeom>
            <a:solidFill>
              <a:srgbClr val="141B4D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327180" cy="288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874156" y="4248802"/>
            <a:ext cx="4093563" cy="5009498"/>
            <a:chOff x="0" y="0"/>
            <a:chExt cx="2327180" cy="28478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7180" cy="2847887"/>
            </a:xfrm>
            <a:custGeom>
              <a:avLst/>
              <a:gdLst/>
              <a:ahLst/>
              <a:cxnLst/>
              <a:rect l="l" t="t" r="r" b="b"/>
              <a:pathLst>
                <a:path w="2327180" h="2847887">
                  <a:moveTo>
                    <a:pt x="0" y="0"/>
                  </a:moveTo>
                  <a:lnTo>
                    <a:pt x="2327180" y="0"/>
                  </a:lnTo>
                  <a:lnTo>
                    <a:pt x="2327180" y="2847887"/>
                  </a:lnTo>
                  <a:lnTo>
                    <a:pt x="0" y="2847887"/>
                  </a:lnTo>
                  <a:close/>
                </a:path>
              </a:pathLst>
            </a:custGeom>
            <a:solidFill>
              <a:srgbClr val="141B4D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7180" cy="288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238909" y="4248802"/>
            <a:ext cx="4093563" cy="5009498"/>
            <a:chOff x="0" y="0"/>
            <a:chExt cx="2327180" cy="284788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27180" cy="2847887"/>
            </a:xfrm>
            <a:custGeom>
              <a:avLst/>
              <a:gdLst/>
              <a:ahLst/>
              <a:cxnLst/>
              <a:rect l="l" t="t" r="r" b="b"/>
              <a:pathLst>
                <a:path w="2327180" h="2847887">
                  <a:moveTo>
                    <a:pt x="0" y="0"/>
                  </a:moveTo>
                  <a:lnTo>
                    <a:pt x="2327180" y="0"/>
                  </a:lnTo>
                  <a:lnTo>
                    <a:pt x="2327180" y="2847887"/>
                  </a:lnTo>
                  <a:lnTo>
                    <a:pt x="0" y="2847887"/>
                  </a:lnTo>
                  <a:close/>
                </a:path>
              </a:pathLst>
            </a:custGeom>
            <a:solidFill>
              <a:srgbClr val="141B4D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327180" cy="288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03662" y="4248802"/>
            <a:ext cx="4093563" cy="5009498"/>
            <a:chOff x="0" y="0"/>
            <a:chExt cx="2327180" cy="284788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27180" cy="2847887"/>
            </a:xfrm>
            <a:custGeom>
              <a:avLst/>
              <a:gdLst/>
              <a:ahLst/>
              <a:cxnLst/>
              <a:rect l="l" t="t" r="r" b="b"/>
              <a:pathLst>
                <a:path w="2327180" h="2847887">
                  <a:moveTo>
                    <a:pt x="0" y="0"/>
                  </a:moveTo>
                  <a:lnTo>
                    <a:pt x="2327180" y="0"/>
                  </a:lnTo>
                  <a:lnTo>
                    <a:pt x="2327180" y="2847887"/>
                  </a:lnTo>
                  <a:lnTo>
                    <a:pt x="0" y="2847887"/>
                  </a:lnTo>
                  <a:close/>
                </a:path>
              </a:pathLst>
            </a:custGeom>
            <a:solidFill>
              <a:srgbClr val="141B4D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327180" cy="288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90775" y="4054335"/>
            <a:ext cx="4093563" cy="5115197"/>
            <a:chOff x="0" y="0"/>
            <a:chExt cx="2327180" cy="29079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327180" cy="2907977"/>
            </a:xfrm>
            <a:custGeom>
              <a:avLst/>
              <a:gdLst/>
              <a:ahLst/>
              <a:cxnLst/>
              <a:rect l="l" t="t" r="r" b="b"/>
              <a:pathLst>
                <a:path w="2327180" h="2907977">
                  <a:moveTo>
                    <a:pt x="0" y="0"/>
                  </a:moveTo>
                  <a:lnTo>
                    <a:pt x="2327180" y="0"/>
                  </a:lnTo>
                  <a:lnTo>
                    <a:pt x="2327180" y="2907977"/>
                  </a:lnTo>
                  <a:lnTo>
                    <a:pt x="0" y="2907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327180" cy="2946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954846" y="4054335"/>
            <a:ext cx="4093563" cy="5115197"/>
            <a:chOff x="0" y="0"/>
            <a:chExt cx="2327180" cy="290797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27180" cy="2907977"/>
            </a:xfrm>
            <a:custGeom>
              <a:avLst/>
              <a:gdLst/>
              <a:ahLst/>
              <a:cxnLst/>
              <a:rect l="l" t="t" r="r" b="b"/>
              <a:pathLst>
                <a:path w="2327180" h="2907977">
                  <a:moveTo>
                    <a:pt x="0" y="0"/>
                  </a:moveTo>
                  <a:lnTo>
                    <a:pt x="2327180" y="0"/>
                  </a:lnTo>
                  <a:lnTo>
                    <a:pt x="2327180" y="2907977"/>
                  </a:lnTo>
                  <a:lnTo>
                    <a:pt x="0" y="2907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2327180" cy="2946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319598" y="4054335"/>
            <a:ext cx="4093563" cy="5115197"/>
            <a:chOff x="0" y="0"/>
            <a:chExt cx="2327180" cy="290797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327180" cy="2907977"/>
            </a:xfrm>
            <a:custGeom>
              <a:avLst/>
              <a:gdLst/>
              <a:ahLst/>
              <a:cxnLst/>
              <a:rect l="l" t="t" r="r" b="b"/>
              <a:pathLst>
                <a:path w="2327180" h="2907977">
                  <a:moveTo>
                    <a:pt x="0" y="0"/>
                  </a:moveTo>
                  <a:lnTo>
                    <a:pt x="2327180" y="0"/>
                  </a:lnTo>
                  <a:lnTo>
                    <a:pt x="2327180" y="2907977"/>
                  </a:lnTo>
                  <a:lnTo>
                    <a:pt x="0" y="2907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2327180" cy="2946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684351" y="4054335"/>
            <a:ext cx="4093563" cy="5115197"/>
            <a:chOff x="0" y="0"/>
            <a:chExt cx="2327180" cy="2907977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327180" cy="2907977"/>
            </a:xfrm>
            <a:custGeom>
              <a:avLst/>
              <a:gdLst/>
              <a:ahLst/>
              <a:cxnLst/>
              <a:rect l="l" t="t" r="r" b="b"/>
              <a:pathLst>
                <a:path w="2327180" h="2907977">
                  <a:moveTo>
                    <a:pt x="0" y="0"/>
                  </a:moveTo>
                  <a:lnTo>
                    <a:pt x="2327180" y="0"/>
                  </a:lnTo>
                  <a:lnTo>
                    <a:pt x="2327180" y="2907977"/>
                  </a:lnTo>
                  <a:lnTo>
                    <a:pt x="0" y="2907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2327180" cy="2946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70773" y="7817455"/>
            <a:ext cx="4133567" cy="2322247"/>
            <a:chOff x="0" y="0"/>
            <a:chExt cx="1088676" cy="611621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88676" cy="611621"/>
            </a:xfrm>
            <a:custGeom>
              <a:avLst/>
              <a:gdLst/>
              <a:ahLst/>
              <a:cxnLst/>
              <a:rect l="l" t="t" r="r" b="b"/>
              <a:pathLst>
                <a:path w="1088676" h="611621">
                  <a:moveTo>
                    <a:pt x="0" y="0"/>
                  </a:moveTo>
                  <a:lnTo>
                    <a:pt x="1088676" y="0"/>
                  </a:lnTo>
                  <a:lnTo>
                    <a:pt x="1088676" y="611621"/>
                  </a:lnTo>
                  <a:lnTo>
                    <a:pt x="0" y="611621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1088676" cy="64019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 Bold"/>
                  <a:ea typeface="Open Sans 1 Bold"/>
                  <a:cs typeface="Open Sans 1 Bold"/>
                  <a:sym typeface="Open Sans 1 Bold"/>
                </a:rPr>
                <a:t>Head Counselor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PSLM Counselor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 Italics"/>
                  <a:ea typeface="Open Sans 1 Italics"/>
                  <a:cs typeface="Open Sans 1 Italics"/>
                  <a:sym typeface="Open Sans 1 Italics"/>
                </a:rPr>
                <a:t>Dual Enrollment (Last Names: M-Z)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10th-12th Grade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Last Names: A-Dom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Room: A- 119A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227615" y="7817455"/>
            <a:ext cx="3468018" cy="2007922"/>
            <a:chOff x="0" y="0"/>
            <a:chExt cx="913387" cy="528836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13387" cy="528836"/>
            </a:xfrm>
            <a:custGeom>
              <a:avLst/>
              <a:gdLst/>
              <a:ahLst/>
              <a:cxnLst/>
              <a:rect l="l" t="t" r="r" b="b"/>
              <a:pathLst>
                <a:path w="913387" h="528836">
                  <a:moveTo>
                    <a:pt x="0" y="0"/>
                  </a:moveTo>
                  <a:lnTo>
                    <a:pt x="913387" y="0"/>
                  </a:lnTo>
                  <a:lnTo>
                    <a:pt x="913387" y="528836"/>
                  </a:lnTo>
                  <a:lnTo>
                    <a:pt x="0" y="528836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913387" cy="55741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STEM Counselor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10th - 12th Grades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Last Names Don- Kn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Room: D13.130 (in D104)</a:t>
              </a:r>
            </a:p>
            <a:p>
              <a:pPr algn="ctr">
                <a:lnSpc>
                  <a:spcPts val="2520"/>
                </a:lnSpc>
              </a:pPr>
              <a:endParaRPr lang="en-US" sz="1800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277009" y="7817455"/>
            <a:ext cx="4136153" cy="2322247"/>
            <a:chOff x="0" y="0"/>
            <a:chExt cx="1089357" cy="61162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89357" cy="611621"/>
            </a:xfrm>
            <a:custGeom>
              <a:avLst/>
              <a:gdLst/>
              <a:ahLst/>
              <a:cxnLst/>
              <a:rect l="l" t="t" r="r" b="b"/>
              <a:pathLst>
                <a:path w="1089357" h="611621">
                  <a:moveTo>
                    <a:pt x="0" y="0"/>
                  </a:moveTo>
                  <a:lnTo>
                    <a:pt x="1089357" y="0"/>
                  </a:lnTo>
                  <a:lnTo>
                    <a:pt x="1089357" y="611621"/>
                  </a:lnTo>
                  <a:lnTo>
                    <a:pt x="0" y="611621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1089357" cy="64019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BEH Counselor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 Italics"/>
                  <a:ea typeface="Open Sans 1 Italics"/>
                  <a:cs typeface="Open Sans 1 Italics"/>
                  <a:sym typeface="Open Sans 1 Italics"/>
                </a:rPr>
                <a:t>Dual Enrollment (Last Names: A-L)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10th - 12th Grades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Last Names: Ko-Ric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Room: 10.236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3916434" y="7817455"/>
            <a:ext cx="3468018" cy="2069680"/>
            <a:chOff x="0" y="0"/>
            <a:chExt cx="913387" cy="545101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913387" cy="545101"/>
            </a:xfrm>
            <a:custGeom>
              <a:avLst/>
              <a:gdLst/>
              <a:ahLst/>
              <a:cxnLst/>
              <a:rect l="l" t="t" r="r" b="b"/>
              <a:pathLst>
                <a:path w="913387" h="545101">
                  <a:moveTo>
                    <a:pt x="0" y="0"/>
                  </a:moveTo>
                  <a:lnTo>
                    <a:pt x="913387" y="0"/>
                  </a:lnTo>
                  <a:lnTo>
                    <a:pt x="913387" y="545101"/>
                  </a:lnTo>
                  <a:lnTo>
                    <a:pt x="0" y="545101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28575"/>
              <a:ext cx="913387" cy="57367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HHS Counselor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10th- 12th Grades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Last Names: Rid- Z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Room: D215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1296210" y="3258270"/>
            <a:ext cx="2682694" cy="3121680"/>
            <a:chOff x="0" y="0"/>
            <a:chExt cx="6985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t="-7291" b="-72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5620277" y="3258270"/>
            <a:ext cx="2682694" cy="3121680"/>
            <a:chOff x="0" y="0"/>
            <a:chExt cx="6985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t="-15476" b="-154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025033" y="3258270"/>
            <a:ext cx="2682694" cy="3121680"/>
            <a:chOff x="0" y="0"/>
            <a:chExt cx="6985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4"/>
              <a:stretch>
                <a:fillRect t="-7291" b="-72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4389786" y="3258270"/>
            <a:ext cx="2682694" cy="3121680"/>
            <a:chOff x="0" y="0"/>
            <a:chExt cx="6985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5"/>
              <a:stretch>
                <a:fillRect b="-561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9144000" y="1833562"/>
            <a:ext cx="792847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We are your supportive community!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863214" y="6612927"/>
            <a:ext cx="346801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MS. CUNNINGHAM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227615" y="6855815"/>
            <a:ext cx="346801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MRS. COTTON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591334" y="6612927"/>
            <a:ext cx="3468018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MRS. DEBOWLES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997124" y="6855815"/>
            <a:ext cx="346801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MRS. PICKARD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D0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389072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694" y="-801406"/>
            <a:ext cx="18140612" cy="522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35"/>
              </a:lnSpc>
              <a:spcBef>
                <a:spcPct val="0"/>
              </a:spcBef>
            </a:pPr>
            <a:r>
              <a:rPr lang="en-US" sz="31025">
                <a:solidFill>
                  <a:srgbClr val="B3B4B6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COMENTS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1361800"/>
            <a:ext cx="7491147" cy="1484401"/>
            <a:chOff x="0" y="0"/>
            <a:chExt cx="1972977" cy="3909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72977" cy="390953"/>
            </a:xfrm>
            <a:custGeom>
              <a:avLst/>
              <a:gdLst/>
              <a:ahLst/>
              <a:cxnLst/>
              <a:rect l="l" t="t" r="r" b="b"/>
              <a:pathLst>
                <a:path w="1972977" h="390953">
                  <a:moveTo>
                    <a:pt x="0" y="0"/>
                  </a:moveTo>
                  <a:lnTo>
                    <a:pt x="1972977" y="0"/>
                  </a:lnTo>
                  <a:lnTo>
                    <a:pt x="1972977" y="390953"/>
                  </a:lnTo>
                  <a:lnTo>
                    <a:pt x="0" y="390953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23825"/>
              <a:ext cx="1972977" cy="514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COUNSELORS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19847" y="1361800"/>
            <a:ext cx="8739453" cy="1484401"/>
            <a:chOff x="0" y="0"/>
            <a:chExt cx="2301749" cy="3909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01749" cy="390953"/>
            </a:xfrm>
            <a:custGeom>
              <a:avLst/>
              <a:gdLst/>
              <a:ahLst/>
              <a:cxnLst/>
              <a:rect l="l" t="t" r="r" b="b"/>
              <a:pathLst>
                <a:path w="2301749" h="390953">
                  <a:moveTo>
                    <a:pt x="0" y="0"/>
                  </a:moveTo>
                  <a:lnTo>
                    <a:pt x="2301749" y="0"/>
                  </a:lnTo>
                  <a:lnTo>
                    <a:pt x="2301749" y="390953"/>
                  </a:lnTo>
                  <a:lnTo>
                    <a:pt x="0" y="390953"/>
                  </a:lnTo>
                  <a:close/>
                </a:path>
              </a:pathLst>
            </a:custGeom>
            <a:solidFill>
              <a:srgbClr val="EBECE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01749" cy="4290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43095" y="4248802"/>
            <a:ext cx="4093563" cy="5009498"/>
            <a:chOff x="0" y="0"/>
            <a:chExt cx="2327180" cy="284788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327180" cy="2847887"/>
            </a:xfrm>
            <a:custGeom>
              <a:avLst/>
              <a:gdLst/>
              <a:ahLst/>
              <a:cxnLst/>
              <a:rect l="l" t="t" r="r" b="b"/>
              <a:pathLst>
                <a:path w="2327180" h="2847887">
                  <a:moveTo>
                    <a:pt x="0" y="0"/>
                  </a:moveTo>
                  <a:lnTo>
                    <a:pt x="2327180" y="0"/>
                  </a:lnTo>
                  <a:lnTo>
                    <a:pt x="2327180" y="2847887"/>
                  </a:lnTo>
                  <a:lnTo>
                    <a:pt x="0" y="2847887"/>
                  </a:lnTo>
                  <a:close/>
                </a:path>
              </a:pathLst>
            </a:custGeom>
            <a:solidFill>
              <a:srgbClr val="141B4D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327180" cy="288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007847" y="4248802"/>
            <a:ext cx="4093563" cy="5009498"/>
            <a:chOff x="0" y="0"/>
            <a:chExt cx="2327180" cy="284788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27180" cy="2847887"/>
            </a:xfrm>
            <a:custGeom>
              <a:avLst/>
              <a:gdLst/>
              <a:ahLst/>
              <a:cxnLst/>
              <a:rect l="l" t="t" r="r" b="b"/>
              <a:pathLst>
                <a:path w="2327180" h="2847887">
                  <a:moveTo>
                    <a:pt x="0" y="0"/>
                  </a:moveTo>
                  <a:lnTo>
                    <a:pt x="2327180" y="0"/>
                  </a:lnTo>
                  <a:lnTo>
                    <a:pt x="2327180" y="2847887"/>
                  </a:lnTo>
                  <a:lnTo>
                    <a:pt x="0" y="2847887"/>
                  </a:lnTo>
                  <a:close/>
                </a:path>
              </a:pathLst>
            </a:custGeom>
            <a:solidFill>
              <a:srgbClr val="141B4D">
                <a:alpha val="2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327180" cy="28859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23784" y="4054335"/>
            <a:ext cx="4093563" cy="5115197"/>
            <a:chOff x="0" y="0"/>
            <a:chExt cx="2327180" cy="290797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327180" cy="2907977"/>
            </a:xfrm>
            <a:custGeom>
              <a:avLst/>
              <a:gdLst/>
              <a:ahLst/>
              <a:cxnLst/>
              <a:rect l="l" t="t" r="r" b="b"/>
              <a:pathLst>
                <a:path w="2327180" h="2907977">
                  <a:moveTo>
                    <a:pt x="0" y="0"/>
                  </a:moveTo>
                  <a:lnTo>
                    <a:pt x="2327180" y="0"/>
                  </a:lnTo>
                  <a:lnTo>
                    <a:pt x="2327180" y="2907977"/>
                  </a:lnTo>
                  <a:lnTo>
                    <a:pt x="0" y="2907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327180" cy="2946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088537" y="4054335"/>
            <a:ext cx="4093563" cy="5115197"/>
            <a:chOff x="0" y="0"/>
            <a:chExt cx="2327180" cy="290797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27180" cy="2907977"/>
            </a:xfrm>
            <a:custGeom>
              <a:avLst/>
              <a:gdLst/>
              <a:ahLst/>
              <a:cxnLst/>
              <a:rect l="l" t="t" r="r" b="b"/>
              <a:pathLst>
                <a:path w="2327180" h="2907977">
                  <a:moveTo>
                    <a:pt x="0" y="0"/>
                  </a:moveTo>
                  <a:lnTo>
                    <a:pt x="2327180" y="0"/>
                  </a:lnTo>
                  <a:lnTo>
                    <a:pt x="2327180" y="2907977"/>
                  </a:lnTo>
                  <a:lnTo>
                    <a:pt x="0" y="29079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327180" cy="2946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96553" y="7644477"/>
            <a:ext cx="3468018" cy="1772251"/>
            <a:chOff x="0" y="0"/>
            <a:chExt cx="913387" cy="46676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13387" cy="466766"/>
            </a:xfrm>
            <a:custGeom>
              <a:avLst/>
              <a:gdLst/>
              <a:ahLst/>
              <a:cxnLst/>
              <a:rect l="l" t="t" r="r" b="b"/>
              <a:pathLst>
                <a:path w="913387" h="466766">
                  <a:moveTo>
                    <a:pt x="0" y="0"/>
                  </a:moveTo>
                  <a:lnTo>
                    <a:pt x="913387" y="0"/>
                  </a:lnTo>
                  <a:lnTo>
                    <a:pt x="913387" y="466766"/>
                  </a:lnTo>
                  <a:lnTo>
                    <a:pt x="0" y="466766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913387" cy="51439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College &amp; Career Specialist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Room: A119-B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360272" y="7644477"/>
            <a:ext cx="3468018" cy="1856219"/>
            <a:chOff x="0" y="0"/>
            <a:chExt cx="913387" cy="48888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13387" cy="488881"/>
            </a:xfrm>
            <a:custGeom>
              <a:avLst/>
              <a:gdLst/>
              <a:ahLst/>
              <a:cxnLst/>
              <a:rect l="l" t="t" r="r" b="b"/>
              <a:pathLst>
                <a:path w="913387" h="488881">
                  <a:moveTo>
                    <a:pt x="0" y="0"/>
                  </a:moveTo>
                  <a:lnTo>
                    <a:pt x="913387" y="0"/>
                  </a:lnTo>
                  <a:lnTo>
                    <a:pt x="913387" y="488881"/>
                  </a:lnTo>
                  <a:lnTo>
                    <a:pt x="0" y="488881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13387" cy="52698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9th Grade Counselor</a:t>
              </a:r>
            </a:p>
            <a:p>
              <a:pPr algn="ctr">
                <a:lnSpc>
                  <a:spcPts val="3079"/>
                </a:lnSpc>
              </a:pPr>
              <a:r>
                <a:rPr lang="en-US" sz="2199">
                  <a:solidFill>
                    <a:srgbClr val="FFFFFF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Room: E-311</a:t>
              </a:r>
            </a:p>
            <a:p>
              <a:pPr algn="ctr">
                <a:lnSpc>
                  <a:spcPts val="3079"/>
                </a:lnSpc>
              </a:pPr>
              <a:endParaRPr lang="en-US" sz="2199">
                <a:solidFill>
                  <a:srgbClr val="FFFFFF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606091" y="3058145"/>
            <a:ext cx="2682694" cy="3121680"/>
            <a:chOff x="0" y="0"/>
            <a:chExt cx="6985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2"/>
              <a:stretch>
                <a:fillRect t="-3710" b="-37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793972" y="3258270"/>
            <a:ext cx="2682694" cy="3121680"/>
            <a:chOff x="0" y="0"/>
            <a:chExt cx="6985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blipFill>
              <a:blip r:embed="rId3"/>
              <a:stretch>
                <a:fillRect b="-538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" name="Freeform 33"/>
          <p:cNvSpPr/>
          <p:nvPr/>
        </p:nvSpPr>
        <p:spPr>
          <a:xfrm>
            <a:off x="1714036" y="6179825"/>
            <a:ext cx="2033052" cy="675990"/>
          </a:xfrm>
          <a:custGeom>
            <a:avLst/>
            <a:gdLst/>
            <a:ahLst/>
            <a:cxnLst/>
            <a:rect l="l" t="t" r="r" b="b"/>
            <a:pathLst>
              <a:path w="2033052" h="675990">
                <a:moveTo>
                  <a:pt x="0" y="0"/>
                </a:moveTo>
                <a:lnTo>
                  <a:pt x="2033052" y="0"/>
                </a:lnTo>
                <a:lnTo>
                  <a:pt x="2033052" y="675990"/>
                </a:lnTo>
                <a:lnTo>
                  <a:pt x="0" y="6759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2777011" y="3058145"/>
            <a:ext cx="2040687" cy="2018012"/>
          </a:xfrm>
          <a:custGeom>
            <a:avLst/>
            <a:gdLst/>
            <a:ahLst/>
            <a:cxnLst/>
            <a:rect l="l" t="t" r="r" b="b"/>
            <a:pathLst>
              <a:path w="2040687" h="2018012">
                <a:moveTo>
                  <a:pt x="0" y="0"/>
                </a:moveTo>
                <a:lnTo>
                  <a:pt x="2040687" y="0"/>
                </a:lnTo>
                <a:lnTo>
                  <a:pt x="2040687" y="2018013"/>
                </a:lnTo>
                <a:lnTo>
                  <a:pt x="0" y="20180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9144000" y="1833562"/>
            <a:ext cx="792847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We are your supportive community!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96553" y="6855815"/>
            <a:ext cx="346801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DR. STEPHEN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5360272" y="6612927"/>
            <a:ext cx="3468018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40"/>
              </a:lnSpc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MR. BAKER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810750" y="5387458"/>
            <a:ext cx="7973210" cy="3882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17"/>
              </a:lnSpc>
            </a:pPr>
            <a:r>
              <a:rPr lang="en-US" sz="551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“Working Together- Winning Together PreK-12 Grade”</a:t>
            </a:r>
          </a:p>
          <a:p>
            <a:pPr algn="ctr">
              <a:lnSpc>
                <a:spcPts val="7717"/>
              </a:lnSpc>
            </a:pPr>
            <a:r>
              <a:rPr lang="en-US" sz="5512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#PROUD2BE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B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1714" y="6347638"/>
            <a:ext cx="17764571" cy="3316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184"/>
              </a:lnSpc>
              <a:spcBef>
                <a:spcPct val="0"/>
              </a:spcBef>
            </a:pPr>
            <a:r>
              <a:rPr lang="en-US" sz="19417">
                <a:solidFill>
                  <a:srgbClr val="FFFFFF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CLASS OF 2025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6534625"/>
            <a:ext cx="182880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10125075"/>
            <a:ext cx="1828800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8794968" y="1028700"/>
            <a:ext cx="9144000" cy="4945071"/>
            <a:chOff x="0" y="0"/>
            <a:chExt cx="2408296" cy="13024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6" cy="1302405"/>
            </a:xfrm>
            <a:custGeom>
              <a:avLst/>
              <a:gdLst/>
              <a:ahLst/>
              <a:cxnLst/>
              <a:rect l="l" t="t" r="r" b="b"/>
              <a:pathLst>
                <a:path w="2408296" h="1302405">
                  <a:moveTo>
                    <a:pt x="0" y="0"/>
                  </a:moveTo>
                  <a:lnTo>
                    <a:pt x="2408296" y="0"/>
                  </a:lnTo>
                  <a:lnTo>
                    <a:pt x="2408296" y="1302405"/>
                  </a:lnTo>
                  <a:lnTo>
                    <a:pt x="0" y="13024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408296" cy="13405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830064" y="1514705"/>
            <a:ext cx="7491147" cy="1546001"/>
            <a:chOff x="0" y="0"/>
            <a:chExt cx="1972977" cy="4071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72977" cy="407177"/>
            </a:xfrm>
            <a:custGeom>
              <a:avLst/>
              <a:gdLst/>
              <a:ahLst/>
              <a:cxnLst/>
              <a:rect l="l" t="t" r="r" b="b"/>
              <a:pathLst>
                <a:path w="1972977" h="407177">
                  <a:moveTo>
                    <a:pt x="0" y="0"/>
                  </a:moveTo>
                  <a:lnTo>
                    <a:pt x="1972977" y="0"/>
                  </a:lnTo>
                  <a:lnTo>
                    <a:pt x="1972977" y="407177"/>
                  </a:lnTo>
                  <a:lnTo>
                    <a:pt x="0" y="407177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23825"/>
              <a:ext cx="1972977" cy="5310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FFFFF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LET’S CHECK IN!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924582" y="579108"/>
            <a:ext cx="5117570" cy="5494903"/>
          </a:xfrm>
          <a:custGeom>
            <a:avLst/>
            <a:gdLst/>
            <a:ahLst/>
            <a:cxnLst/>
            <a:rect l="l" t="t" r="r" b="b"/>
            <a:pathLst>
              <a:path w="5117570" h="5494903">
                <a:moveTo>
                  <a:pt x="0" y="0"/>
                </a:moveTo>
                <a:lnTo>
                  <a:pt x="5117570" y="0"/>
                </a:lnTo>
                <a:lnTo>
                  <a:pt x="5117570" y="5494903"/>
                </a:lnTo>
                <a:lnTo>
                  <a:pt x="0" y="549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9830064" y="3472660"/>
            <a:ext cx="7073808" cy="169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On a scale of 1-10 </a:t>
            </a:r>
          </a:p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rank your level of anxiety</a:t>
            </a:r>
          </a:p>
          <a:p>
            <a:pPr algn="ctr">
              <a:lnSpc>
                <a:spcPts val="4550"/>
              </a:lnSpc>
            </a:pPr>
            <a:r>
              <a:rPr lang="en-US" sz="35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(10 being the most anxious)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39326" y="-1128475"/>
            <a:ext cx="7887693" cy="40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2"/>
              </a:lnSpc>
              <a:spcBef>
                <a:spcPct val="0"/>
              </a:spcBef>
            </a:pPr>
            <a:r>
              <a:rPr lang="en-US" sz="24315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SGHS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389072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3425" y="-185500"/>
            <a:ext cx="17501150" cy="40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2"/>
              </a:lnSpc>
              <a:spcBef>
                <a:spcPct val="0"/>
              </a:spcBef>
            </a:pPr>
            <a:r>
              <a:rPr lang="en-US" sz="24315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MINNESOTA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374684" y="0"/>
            <a:ext cx="10913316" cy="4208001"/>
            <a:chOff x="0" y="0"/>
            <a:chExt cx="14551089" cy="5610668"/>
          </a:xfrm>
        </p:grpSpPr>
        <p:pic>
          <p:nvPicPr>
            <p:cNvPr id="7" name="Picture 7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t="15838" b="15838"/>
            <a:stretch>
              <a:fillRect/>
            </a:stretch>
          </p:blipFill>
          <p:spPr>
            <a:xfrm>
              <a:off x="0" y="0"/>
              <a:ext cx="14551089" cy="561066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8329347" y="5221621"/>
            <a:ext cx="8739453" cy="4246229"/>
            <a:chOff x="0" y="0"/>
            <a:chExt cx="3046585" cy="148024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46585" cy="1480241"/>
            </a:xfrm>
            <a:custGeom>
              <a:avLst/>
              <a:gdLst/>
              <a:ahLst/>
              <a:cxnLst/>
              <a:rect l="l" t="t" r="r" b="b"/>
              <a:pathLst>
                <a:path w="3046585" h="1480241">
                  <a:moveTo>
                    <a:pt x="0" y="0"/>
                  </a:moveTo>
                  <a:lnTo>
                    <a:pt x="3046585" y="0"/>
                  </a:lnTo>
                  <a:lnTo>
                    <a:pt x="3046585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141B4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46585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19847" y="5012071"/>
            <a:ext cx="8739453" cy="4246229"/>
            <a:chOff x="0" y="0"/>
            <a:chExt cx="3046585" cy="14802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6585" cy="1480241"/>
            </a:xfrm>
            <a:custGeom>
              <a:avLst/>
              <a:gdLst/>
              <a:ahLst/>
              <a:cxnLst/>
              <a:rect l="l" t="t" r="r" b="b"/>
              <a:pathLst>
                <a:path w="3046585" h="1480241">
                  <a:moveTo>
                    <a:pt x="0" y="0"/>
                  </a:moveTo>
                  <a:lnTo>
                    <a:pt x="3046585" y="0"/>
                  </a:lnTo>
                  <a:lnTo>
                    <a:pt x="3046585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46585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723772" y="4818548"/>
            <a:ext cx="2331603" cy="387047"/>
            <a:chOff x="0" y="0"/>
            <a:chExt cx="812800" cy="1349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3425" y="891849"/>
            <a:ext cx="10293913" cy="2617876"/>
            <a:chOff x="0" y="0"/>
            <a:chExt cx="2711154" cy="6894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11154" cy="689482"/>
            </a:xfrm>
            <a:custGeom>
              <a:avLst/>
              <a:gdLst/>
              <a:ahLst/>
              <a:cxnLst/>
              <a:rect l="l" t="t" r="r" b="b"/>
              <a:pathLst>
                <a:path w="2711154" h="689482">
                  <a:moveTo>
                    <a:pt x="0" y="0"/>
                  </a:moveTo>
                  <a:lnTo>
                    <a:pt x="2711154" y="0"/>
                  </a:lnTo>
                  <a:lnTo>
                    <a:pt x="2711154" y="689482"/>
                  </a:lnTo>
                  <a:lnTo>
                    <a:pt x="0" y="689482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23825"/>
              <a:ext cx="2711154" cy="813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141B4D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TWO YEAR</a:t>
              </a:r>
            </a:p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141B4D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TECHNICAL COLLEGE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9144000" y="7154236"/>
            <a:ext cx="7634249" cy="0"/>
          </a:xfrm>
          <a:prstGeom prst="line">
            <a:avLst/>
          </a:prstGeom>
          <a:ln w="1905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80713" y="4818548"/>
            <a:ext cx="2101498" cy="1599765"/>
          </a:xfrm>
          <a:custGeom>
            <a:avLst/>
            <a:gdLst/>
            <a:ahLst/>
            <a:cxnLst/>
            <a:rect l="l" t="t" r="r" b="b"/>
            <a:pathLst>
              <a:path w="2101498" h="1599765">
                <a:moveTo>
                  <a:pt x="0" y="0"/>
                </a:moveTo>
                <a:lnTo>
                  <a:pt x="2101498" y="0"/>
                </a:lnTo>
                <a:lnTo>
                  <a:pt x="2101498" y="1599765"/>
                </a:lnTo>
                <a:lnTo>
                  <a:pt x="0" y="159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44842" y="7639431"/>
            <a:ext cx="1373241" cy="1500809"/>
          </a:xfrm>
          <a:custGeom>
            <a:avLst/>
            <a:gdLst/>
            <a:ahLst/>
            <a:cxnLst/>
            <a:rect l="l" t="t" r="r" b="b"/>
            <a:pathLst>
              <a:path w="1373241" h="1500809">
                <a:moveTo>
                  <a:pt x="0" y="0"/>
                </a:moveTo>
                <a:lnTo>
                  <a:pt x="1373240" y="0"/>
                </a:lnTo>
                <a:lnTo>
                  <a:pt x="1373240" y="1500809"/>
                </a:lnTo>
                <a:lnTo>
                  <a:pt x="0" y="15008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204897" y="7671731"/>
            <a:ext cx="603763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ADMISSION REQUIREMENTS</a:t>
            </a:r>
            <a:r>
              <a:rPr lang="en-US" sz="2700" u="none" strike="noStrike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82211" y="4839015"/>
            <a:ext cx="458412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TUITION &amp; FEE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82211" y="5699710"/>
            <a:ext cx="4584125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Approximately $5000 per year for full-time enrollment (Gwinnett Technical College)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482211" y="8088925"/>
            <a:ext cx="4584125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•High School Diploma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 ACCUPLACER typically required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 SAT / ACT optional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28936" y="5647005"/>
            <a:ext cx="7572512" cy="668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39"/>
              </a:lnSpc>
            </a:pPr>
            <a:r>
              <a:rPr lang="en-US" sz="2399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Degrees offered: Associates, Certificate, Diploma</a:t>
            </a:r>
          </a:p>
          <a:p>
            <a:pPr marL="0" lvl="0" indent="0" algn="l">
              <a:lnSpc>
                <a:spcPts val="2639"/>
              </a:lnSpc>
              <a:spcBef>
                <a:spcPct val="0"/>
              </a:spcBef>
            </a:pPr>
            <a:endParaRPr lang="en-US" sz="2399">
              <a:solidFill>
                <a:srgbClr val="141B4D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072449" y="7422175"/>
            <a:ext cx="7634249" cy="172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0"/>
              </a:lnSpc>
            </a:pPr>
            <a:r>
              <a:rPr lang="en-US" sz="2100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Provides:</a:t>
            </a:r>
            <a:r>
              <a:rPr lang="en-US" sz="21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2310"/>
              </a:lnSpc>
            </a:pPr>
            <a:r>
              <a:rPr lang="en-US" sz="21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Classes and degrees directly aligned with a particular career or job field. </a:t>
            </a:r>
          </a:p>
          <a:p>
            <a:pPr algn="l">
              <a:lnSpc>
                <a:spcPts val="2310"/>
              </a:lnSpc>
            </a:pPr>
            <a:r>
              <a:rPr lang="en-US" sz="21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GA Technical College System has a 98% placement rate within six months of student graduation.</a:t>
            </a:r>
          </a:p>
          <a:p>
            <a:pPr marL="0" lvl="0" indent="0" algn="l">
              <a:lnSpc>
                <a:spcPts val="2310"/>
              </a:lnSpc>
              <a:spcBef>
                <a:spcPct val="0"/>
              </a:spcBef>
            </a:pPr>
            <a:endParaRPr lang="en-US" sz="21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519847" y="6328360"/>
            <a:ext cx="8739453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u="sng">
                <a:solidFill>
                  <a:srgbClr val="004A98"/>
                </a:solidFill>
                <a:latin typeface="Open Sans 1 Bold"/>
                <a:ea typeface="Open Sans 1 Bold"/>
                <a:cs typeface="Open Sans 1 Bold"/>
                <a:sym typeface="Open Sans 1 Bold"/>
                <a:hlinkClick r:id="rId8" tooltip="http://catalog.gwinnetttech.edu/content.php?catoid=17&amp;navoid=3206"/>
              </a:rPr>
              <a:t>Programs of Study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239326" y="-1128475"/>
            <a:ext cx="7887693" cy="40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2"/>
              </a:lnSpc>
              <a:spcBef>
                <a:spcPct val="0"/>
              </a:spcBef>
            </a:pPr>
            <a:r>
              <a:rPr lang="en-US" sz="24315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SGHS</a:t>
            </a:r>
          </a:p>
        </p:txBody>
      </p:sp>
      <p:sp>
        <p:nvSpPr>
          <p:cNvPr id="3" name="AutoShape 3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0" y="389072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93425" y="-185500"/>
            <a:ext cx="17501150" cy="40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2"/>
              </a:lnSpc>
              <a:spcBef>
                <a:spcPct val="0"/>
              </a:spcBef>
            </a:pPr>
            <a:r>
              <a:rPr lang="en-US" sz="24315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MINNESOTA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374684" y="0"/>
            <a:ext cx="10913316" cy="4208001"/>
            <a:chOff x="0" y="0"/>
            <a:chExt cx="14551089" cy="5610668"/>
          </a:xfrm>
        </p:grpSpPr>
        <p:pic>
          <p:nvPicPr>
            <p:cNvPr id="7" name="Picture 7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t="15838" b="15838"/>
            <a:stretch>
              <a:fillRect/>
            </a:stretch>
          </p:blipFill>
          <p:spPr>
            <a:xfrm>
              <a:off x="0" y="0"/>
              <a:ext cx="14551089" cy="561066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8162115" y="5221621"/>
            <a:ext cx="8906685" cy="4036679"/>
            <a:chOff x="0" y="0"/>
            <a:chExt cx="3104882" cy="14071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04882" cy="1407192"/>
            </a:xfrm>
            <a:custGeom>
              <a:avLst/>
              <a:gdLst/>
              <a:ahLst/>
              <a:cxnLst/>
              <a:rect l="l" t="t" r="r" b="b"/>
              <a:pathLst>
                <a:path w="3104882" h="1407192">
                  <a:moveTo>
                    <a:pt x="0" y="0"/>
                  </a:moveTo>
                  <a:lnTo>
                    <a:pt x="3104882" y="0"/>
                  </a:lnTo>
                  <a:lnTo>
                    <a:pt x="3104882" y="1407192"/>
                  </a:lnTo>
                  <a:lnTo>
                    <a:pt x="0" y="1407192"/>
                  </a:lnTo>
                  <a:close/>
                </a:path>
              </a:pathLst>
            </a:custGeom>
            <a:solidFill>
              <a:srgbClr val="141B4D">
                <a:alpha val="24706"/>
              </a:srgbClr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104882" cy="1445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519847" y="5012071"/>
            <a:ext cx="8739453" cy="4246229"/>
            <a:chOff x="0" y="0"/>
            <a:chExt cx="3046585" cy="148024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46585" cy="1480241"/>
            </a:xfrm>
            <a:custGeom>
              <a:avLst/>
              <a:gdLst/>
              <a:ahLst/>
              <a:cxnLst/>
              <a:rect l="l" t="t" r="r" b="b"/>
              <a:pathLst>
                <a:path w="3046585" h="1480241">
                  <a:moveTo>
                    <a:pt x="0" y="0"/>
                  </a:moveTo>
                  <a:lnTo>
                    <a:pt x="3046585" y="0"/>
                  </a:lnTo>
                  <a:lnTo>
                    <a:pt x="3046585" y="1480241"/>
                  </a:lnTo>
                  <a:lnTo>
                    <a:pt x="0" y="1480241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46585" cy="15183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723772" y="4818548"/>
            <a:ext cx="2331603" cy="387047"/>
            <a:chOff x="0" y="0"/>
            <a:chExt cx="812800" cy="13492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393425" y="891849"/>
            <a:ext cx="10293913" cy="2617876"/>
            <a:chOff x="0" y="0"/>
            <a:chExt cx="2711154" cy="6894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711154" cy="689482"/>
            </a:xfrm>
            <a:custGeom>
              <a:avLst/>
              <a:gdLst/>
              <a:ahLst/>
              <a:cxnLst/>
              <a:rect l="l" t="t" r="r" b="b"/>
              <a:pathLst>
                <a:path w="2711154" h="689482">
                  <a:moveTo>
                    <a:pt x="0" y="0"/>
                  </a:moveTo>
                  <a:lnTo>
                    <a:pt x="2711154" y="0"/>
                  </a:lnTo>
                  <a:lnTo>
                    <a:pt x="2711154" y="689482"/>
                  </a:lnTo>
                  <a:lnTo>
                    <a:pt x="0" y="689482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23825"/>
              <a:ext cx="2711154" cy="813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141B4D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TWO YEAR</a:t>
              </a:r>
            </a:p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141B4D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JUNIOR COLLEGE</a:t>
              </a:r>
            </a:p>
          </p:txBody>
        </p:sp>
      </p:grpSp>
      <p:sp>
        <p:nvSpPr>
          <p:cNvPr id="20" name="AutoShape 20"/>
          <p:cNvSpPr/>
          <p:nvPr/>
        </p:nvSpPr>
        <p:spPr>
          <a:xfrm>
            <a:off x="9144000" y="7154236"/>
            <a:ext cx="7634249" cy="0"/>
          </a:xfrm>
          <a:prstGeom prst="line">
            <a:avLst/>
          </a:prstGeom>
          <a:ln w="1905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380713" y="4096282"/>
            <a:ext cx="2101498" cy="1599765"/>
          </a:xfrm>
          <a:custGeom>
            <a:avLst/>
            <a:gdLst/>
            <a:ahLst/>
            <a:cxnLst/>
            <a:rect l="l" t="t" r="r" b="b"/>
            <a:pathLst>
              <a:path w="2101498" h="1599765">
                <a:moveTo>
                  <a:pt x="0" y="0"/>
                </a:moveTo>
                <a:lnTo>
                  <a:pt x="2101498" y="0"/>
                </a:lnTo>
                <a:lnTo>
                  <a:pt x="2101498" y="1599765"/>
                </a:lnTo>
                <a:lnTo>
                  <a:pt x="0" y="159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342080" y="7523305"/>
            <a:ext cx="1373241" cy="1500809"/>
          </a:xfrm>
          <a:custGeom>
            <a:avLst/>
            <a:gdLst/>
            <a:ahLst/>
            <a:cxnLst/>
            <a:rect l="l" t="t" r="r" b="b"/>
            <a:pathLst>
              <a:path w="1373241" h="1500809">
                <a:moveTo>
                  <a:pt x="0" y="0"/>
                </a:moveTo>
                <a:lnTo>
                  <a:pt x="1373240" y="0"/>
                </a:lnTo>
                <a:lnTo>
                  <a:pt x="1373240" y="1500810"/>
                </a:lnTo>
                <a:lnTo>
                  <a:pt x="0" y="150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124479" y="7634470"/>
            <a:ext cx="603763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ADMISSION REQUIREMENTS</a:t>
            </a:r>
            <a:r>
              <a:rPr lang="en-US" sz="2700" u="none" strike="noStrike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482211" y="4839015"/>
            <a:ext cx="458412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TUITION &amp; FEE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482211" y="5418955"/>
            <a:ext cx="4584125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Approximately $4000 per year for full-time enrollment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(GA State University at Perimeter College)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124479" y="8242164"/>
            <a:ext cx="8125859" cy="2072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•High School Diploma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•GPA may be evaluated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       (2.0 GPA minimum for GPC)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•SAT / ACT or other admission test may be required</a:t>
            </a:r>
          </a:p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endParaRPr lang="en-US" sz="24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28936" y="6148570"/>
            <a:ext cx="7572512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99"/>
              </a:lnSpc>
              <a:spcBef>
                <a:spcPct val="0"/>
              </a:spcBef>
            </a:pPr>
            <a:r>
              <a:rPr lang="en-US" sz="2999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Degrees offered:  Associates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8604482" y="7422175"/>
            <a:ext cx="8464318" cy="172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10"/>
              </a:lnSpc>
            </a:pPr>
            <a:r>
              <a:rPr lang="en-US" sz="2100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Provides:</a:t>
            </a:r>
            <a:r>
              <a:rPr lang="en-US" sz="21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2310"/>
              </a:lnSpc>
            </a:pPr>
            <a:r>
              <a:rPr lang="en-US" sz="21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 cost-effective option to start taking general college classes which could be applied towards a 4 year degree at a college or university</a:t>
            </a:r>
          </a:p>
          <a:p>
            <a:pPr algn="l">
              <a:lnSpc>
                <a:spcPts val="2310"/>
              </a:lnSpc>
            </a:pPr>
            <a:endParaRPr lang="en-US" sz="21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l">
              <a:lnSpc>
                <a:spcPts val="2310"/>
              </a:lnSpc>
            </a:pPr>
            <a:r>
              <a:rPr lang="en-US" sz="21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Typically have student transfer agreements with four year colleges.</a:t>
            </a:r>
          </a:p>
          <a:p>
            <a:pPr marL="0" lvl="0" indent="0" algn="l">
              <a:lnSpc>
                <a:spcPts val="2310"/>
              </a:lnSpc>
              <a:spcBef>
                <a:spcPct val="0"/>
              </a:spcBef>
            </a:pPr>
            <a:endParaRPr lang="en-US" sz="21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389072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239326" y="-1128475"/>
            <a:ext cx="7887693" cy="40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2"/>
              </a:lnSpc>
              <a:spcBef>
                <a:spcPct val="0"/>
              </a:spcBef>
            </a:pPr>
            <a:r>
              <a:rPr lang="en-US" sz="24315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SGHS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374684" y="0"/>
            <a:ext cx="10913316" cy="4208001"/>
            <a:chOff x="0" y="0"/>
            <a:chExt cx="14551089" cy="5610668"/>
          </a:xfrm>
        </p:grpSpPr>
        <p:pic>
          <p:nvPicPr>
            <p:cNvPr id="6" name="Picture 6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t="15838" b="15838"/>
            <a:stretch>
              <a:fillRect/>
            </a:stretch>
          </p:blipFill>
          <p:spPr>
            <a:xfrm>
              <a:off x="0" y="0"/>
              <a:ext cx="14551089" cy="5610668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7806664" y="5012071"/>
            <a:ext cx="9452636" cy="5046152"/>
            <a:chOff x="0" y="0"/>
            <a:chExt cx="3295201" cy="17590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95201" cy="1759095"/>
            </a:xfrm>
            <a:custGeom>
              <a:avLst/>
              <a:gdLst/>
              <a:ahLst/>
              <a:cxnLst/>
              <a:rect l="l" t="t" r="r" b="b"/>
              <a:pathLst>
                <a:path w="3295201" h="1759095">
                  <a:moveTo>
                    <a:pt x="0" y="0"/>
                  </a:moveTo>
                  <a:lnTo>
                    <a:pt x="3295201" y="0"/>
                  </a:lnTo>
                  <a:lnTo>
                    <a:pt x="3295201" y="1759095"/>
                  </a:lnTo>
                  <a:lnTo>
                    <a:pt x="0" y="1759095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295201" cy="1797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•College Preparatory Curriculum       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•GPA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•SAT / ACT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•Class rank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•Essay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•Extracurricular Activities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>
                  <a:solidFill>
                    <a:srgbClr val="000000"/>
                  </a:solidFill>
                  <a:latin typeface="Open Sans 1"/>
                  <a:ea typeface="Open Sans 1"/>
                  <a:cs typeface="Open Sans 1"/>
                  <a:sym typeface="Open Sans 1"/>
                </a:rPr>
                <a:t> •Letters Of Recommendation</a:t>
              </a:r>
            </a:p>
            <a:p>
              <a:pPr algn="ctr">
                <a:lnSpc>
                  <a:spcPts val="3359"/>
                </a:lnSpc>
              </a:pPr>
              <a:endParaRPr lang="en-US" sz="24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3772" y="4818548"/>
            <a:ext cx="2331603" cy="387047"/>
            <a:chOff x="0" y="0"/>
            <a:chExt cx="812800" cy="1349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3425" y="1458586"/>
            <a:ext cx="11541793" cy="2617876"/>
            <a:chOff x="0" y="0"/>
            <a:chExt cx="3039814" cy="6894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39814" cy="689482"/>
            </a:xfrm>
            <a:custGeom>
              <a:avLst/>
              <a:gdLst/>
              <a:ahLst/>
              <a:cxnLst/>
              <a:rect l="l" t="t" r="r" b="b"/>
              <a:pathLst>
                <a:path w="3039814" h="689482">
                  <a:moveTo>
                    <a:pt x="0" y="0"/>
                  </a:moveTo>
                  <a:lnTo>
                    <a:pt x="3039814" y="0"/>
                  </a:lnTo>
                  <a:lnTo>
                    <a:pt x="3039814" y="689482"/>
                  </a:lnTo>
                  <a:lnTo>
                    <a:pt x="0" y="689482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23825"/>
              <a:ext cx="3039814" cy="813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141B4D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FOUR YEAR </a:t>
              </a:r>
            </a:p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141B4D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COLLEGE &amp; UNIVERSITIES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4416740" y="4346898"/>
            <a:ext cx="1747582" cy="1330347"/>
          </a:xfrm>
          <a:custGeom>
            <a:avLst/>
            <a:gdLst/>
            <a:ahLst/>
            <a:cxnLst/>
            <a:rect l="l" t="t" r="r" b="b"/>
            <a:pathLst>
              <a:path w="1747582" h="1330347">
                <a:moveTo>
                  <a:pt x="1747582" y="0"/>
                </a:moveTo>
                <a:lnTo>
                  <a:pt x="0" y="0"/>
                </a:lnTo>
                <a:lnTo>
                  <a:pt x="0" y="1330347"/>
                </a:lnTo>
                <a:lnTo>
                  <a:pt x="1747582" y="1330347"/>
                </a:lnTo>
                <a:lnTo>
                  <a:pt x="174758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630084" y="6189195"/>
            <a:ext cx="2155477" cy="2355713"/>
          </a:xfrm>
          <a:custGeom>
            <a:avLst/>
            <a:gdLst/>
            <a:ahLst/>
            <a:cxnLst/>
            <a:rect l="l" t="t" r="r" b="b"/>
            <a:pathLst>
              <a:path w="2155477" h="2355713">
                <a:moveTo>
                  <a:pt x="0" y="0"/>
                </a:moveTo>
                <a:lnTo>
                  <a:pt x="2155477" y="0"/>
                </a:lnTo>
                <a:lnTo>
                  <a:pt x="2155477" y="2355712"/>
                </a:lnTo>
                <a:lnTo>
                  <a:pt x="0" y="23557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9812524" y="5381475"/>
            <a:ext cx="6037636" cy="45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80"/>
              </a:lnSpc>
              <a:spcBef>
                <a:spcPct val="0"/>
              </a:spcBef>
            </a:pPr>
            <a:r>
              <a:rPr lang="en-US" sz="27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ADMISSION REQUIREMENTS</a:t>
            </a:r>
            <a:r>
              <a:rPr lang="en-US" sz="2700" u="none" strike="noStrike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3425" y="5036353"/>
            <a:ext cx="4584125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TUITION &amp; FEE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4684" y="5834245"/>
            <a:ext cx="7493683" cy="4199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4"/>
              </a:lnSpc>
            </a:pPr>
            <a:r>
              <a:rPr lang="en-US" sz="2403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Public (In-State): Average approx. $10,000 per year </a:t>
            </a:r>
          </a:p>
          <a:p>
            <a:pPr algn="ctr">
              <a:lnSpc>
                <a:spcPts val="3364"/>
              </a:lnSpc>
            </a:pPr>
            <a:r>
              <a:rPr lang="en-US" sz="2403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(does not include room/board)</a:t>
            </a:r>
          </a:p>
          <a:p>
            <a:pPr algn="ctr">
              <a:lnSpc>
                <a:spcPts val="3364"/>
              </a:lnSpc>
            </a:pPr>
            <a:endParaRPr lang="en-US" sz="2403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364"/>
              </a:lnSpc>
            </a:pPr>
            <a:r>
              <a:rPr lang="en-US" sz="2403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Public (Out-of-State):</a:t>
            </a:r>
          </a:p>
          <a:p>
            <a:pPr algn="ctr">
              <a:lnSpc>
                <a:spcPts val="3364"/>
              </a:lnSpc>
            </a:pPr>
            <a:r>
              <a:rPr lang="en-US" sz="2403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Average </a:t>
            </a:r>
          </a:p>
          <a:p>
            <a:pPr algn="ctr">
              <a:lnSpc>
                <a:spcPts val="3364"/>
              </a:lnSpc>
            </a:pPr>
            <a:r>
              <a:rPr lang="en-US" sz="2403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$26,382/year</a:t>
            </a:r>
          </a:p>
          <a:p>
            <a:pPr algn="ctr">
              <a:lnSpc>
                <a:spcPts val="3364"/>
              </a:lnSpc>
            </a:pPr>
            <a:r>
              <a:rPr lang="en-US" sz="2403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(does not include room/board)</a:t>
            </a:r>
          </a:p>
          <a:p>
            <a:pPr algn="ctr">
              <a:lnSpc>
                <a:spcPts val="3364"/>
              </a:lnSpc>
            </a:pPr>
            <a:endParaRPr lang="en-US" sz="2403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algn="ctr">
              <a:lnSpc>
                <a:spcPts val="3364"/>
              </a:lnSpc>
            </a:pPr>
            <a:r>
              <a:rPr lang="en-US" sz="2403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Private: </a:t>
            </a:r>
          </a:p>
          <a:p>
            <a:pPr marL="0" lvl="0" indent="0" algn="ctr">
              <a:lnSpc>
                <a:spcPts val="3364"/>
              </a:lnSpc>
              <a:spcBef>
                <a:spcPct val="0"/>
              </a:spcBef>
            </a:pPr>
            <a:r>
              <a:rPr lang="en-US" sz="2403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Average $36,000/year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995528" y="4278166"/>
            <a:ext cx="9074908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59"/>
              </a:lnSpc>
            </a:pPr>
            <a:r>
              <a:rPr lang="en-US" sz="2599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Degrees offered: Bachelors, Masters and/or Doctoral</a:t>
            </a:r>
          </a:p>
          <a:p>
            <a:pPr algn="l">
              <a:lnSpc>
                <a:spcPts val="2859"/>
              </a:lnSpc>
            </a:pPr>
            <a:endParaRPr lang="en-US" sz="2599">
              <a:solidFill>
                <a:srgbClr val="141B4D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  <a:p>
            <a:pPr marL="0" lvl="0" indent="0" algn="l">
              <a:lnSpc>
                <a:spcPts val="2859"/>
              </a:lnSpc>
              <a:spcBef>
                <a:spcPct val="0"/>
              </a:spcBef>
            </a:pPr>
            <a:endParaRPr lang="en-US" sz="2599">
              <a:solidFill>
                <a:srgbClr val="141B4D"/>
              </a:solidFill>
              <a:latin typeface="Open Sans 1 Bold"/>
              <a:ea typeface="Open Sans 1 Bold"/>
              <a:cs typeface="Open Sans 1 Bold"/>
              <a:sym typeface="Open Sans 1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45874" y="8911319"/>
            <a:ext cx="9074908" cy="919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35"/>
              </a:lnSpc>
            </a:pPr>
            <a:r>
              <a:rPr lang="en-US" sz="1668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Provides:</a:t>
            </a:r>
            <a:r>
              <a:rPr lang="en-US" sz="1668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algn="l">
              <a:lnSpc>
                <a:spcPts val="1835"/>
              </a:lnSpc>
            </a:pPr>
            <a:r>
              <a:rPr lang="en-US" sz="1668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 well-rounded college experience.</a:t>
            </a:r>
          </a:p>
          <a:p>
            <a:pPr algn="l">
              <a:lnSpc>
                <a:spcPts val="1835"/>
              </a:lnSpc>
            </a:pPr>
            <a:r>
              <a:rPr lang="en-US" sz="1668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Typically have large selection of course offerings in variety of majors and programs of study</a:t>
            </a:r>
          </a:p>
          <a:p>
            <a:pPr marL="0" lvl="0" indent="0" algn="l">
              <a:lnSpc>
                <a:spcPts val="1835"/>
              </a:lnSpc>
              <a:spcBef>
                <a:spcPct val="0"/>
              </a:spcBef>
            </a:pPr>
            <a:endParaRPr lang="en-US" sz="1668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00275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0" y="3551429"/>
            <a:ext cx="18288000" cy="0"/>
          </a:xfrm>
          <a:prstGeom prst="line">
            <a:avLst/>
          </a:prstGeom>
          <a:ln w="38100" cap="flat">
            <a:solidFill>
              <a:srgbClr val="141B4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-239326" y="-1128475"/>
            <a:ext cx="7887693" cy="4095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42"/>
              </a:lnSpc>
              <a:spcBef>
                <a:spcPct val="0"/>
              </a:spcBef>
            </a:pPr>
            <a:r>
              <a:rPr lang="en-US" sz="24315">
                <a:solidFill>
                  <a:srgbClr val="141B4D"/>
                </a:solidFill>
                <a:latin typeface="PL Barnum Block"/>
                <a:ea typeface="PL Barnum Block"/>
                <a:cs typeface="PL Barnum Block"/>
                <a:sym typeface="PL Barnum Block"/>
              </a:rPr>
              <a:t>SGHS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7648367" y="0"/>
            <a:ext cx="10639633" cy="3551429"/>
            <a:chOff x="0" y="0"/>
            <a:chExt cx="14186177" cy="4735239"/>
          </a:xfrm>
        </p:grpSpPr>
        <p:pic>
          <p:nvPicPr>
            <p:cNvPr id="6" name="Picture 6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rcRect t="20719" b="20719"/>
            <a:stretch>
              <a:fillRect/>
            </a:stretch>
          </p:blipFill>
          <p:spPr>
            <a:xfrm>
              <a:off x="0" y="0"/>
              <a:ext cx="14186177" cy="4735239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7911574" y="4241021"/>
            <a:ext cx="10113218" cy="5688150"/>
            <a:chOff x="0" y="0"/>
            <a:chExt cx="3525481" cy="19828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25481" cy="1982897"/>
            </a:xfrm>
            <a:custGeom>
              <a:avLst/>
              <a:gdLst/>
              <a:ahLst/>
              <a:cxnLst/>
              <a:rect l="l" t="t" r="r" b="b"/>
              <a:pathLst>
                <a:path w="3525481" h="1982897">
                  <a:moveTo>
                    <a:pt x="0" y="0"/>
                  </a:moveTo>
                  <a:lnTo>
                    <a:pt x="3525481" y="0"/>
                  </a:lnTo>
                  <a:lnTo>
                    <a:pt x="3525481" y="1982897"/>
                  </a:lnTo>
                  <a:lnTo>
                    <a:pt x="0" y="1982897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25481" cy="20209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35219" y="3984164"/>
            <a:ext cx="2331603" cy="387047"/>
            <a:chOff x="0" y="0"/>
            <a:chExt cx="812800" cy="1349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134925"/>
            </a:xfrm>
            <a:custGeom>
              <a:avLst/>
              <a:gdLst/>
              <a:ahLst/>
              <a:cxnLst/>
              <a:rect l="l" t="t" r="r" b="b"/>
              <a:pathLst>
                <a:path w="812800" h="134925">
                  <a:moveTo>
                    <a:pt x="0" y="0"/>
                  </a:moveTo>
                  <a:lnTo>
                    <a:pt x="812800" y="0"/>
                  </a:lnTo>
                  <a:lnTo>
                    <a:pt x="812800" y="134925"/>
                  </a:lnTo>
                  <a:lnTo>
                    <a:pt x="0" y="134925"/>
                  </a:lnTo>
                  <a:close/>
                </a:path>
              </a:pathLst>
            </a:custGeom>
            <a:solidFill>
              <a:srgbClr val="141B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173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3425" y="1458586"/>
            <a:ext cx="11541793" cy="1484401"/>
            <a:chOff x="0" y="0"/>
            <a:chExt cx="3039814" cy="39095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39814" cy="390953"/>
            </a:xfrm>
            <a:custGeom>
              <a:avLst/>
              <a:gdLst/>
              <a:ahLst/>
              <a:cxnLst/>
              <a:rect l="l" t="t" r="r" b="b"/>
              <a:pathLst>
                <a:path w="3039814" h="390953">
                  <a:moveTo>
                    <a:pt x="0" y="0"/>
                  </a:moveTo>
                  <a:lnTo>
                    <a:pt x="3039814" y="0"/>
                  </a:lnTo>
                  <a:lnTo>
                    <a:pt x="3039814" y="390953"/>
                  </a:lnTo>
                  <a:lnTo>
                    <a:pt x="0" y="390953"/>
                  </a:lnTo>
                  <a:close/>
                </a:path>
              </a:pathLst>
            </a:custGeom>
            <a:solidFill>
              <a:srgbClr val="CFD0D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23825"/>
              <a:ext cx="3039814" cy="5147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959"/>
                </a:lnSpc>
              </a:pPr>
              <a:r>
                <a:rPr lang="en-US" sz="6399">
                  <a:solidFill>
                    <a:srgbClr val="141B4D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TRADE SCHOOLS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4028731" y="3614634"/>
            <a:ext cx="1645681" cy="1252775"/>
          </a:xfrm>
          <a:custGeom>
            <a:avLst/>
            <a:gdLst/>
            <a:ahLst/>
            <a:cxnLst/>
            <a:rect l="l" t="t" r="r" b="b"/>
            <a:pathLst>
              <a:path w="1645681" h="1252775">
                <a:moveTo>
                  <a:pt x="1645682" y="0"/>
                </a:moveTo>
                <a:lnTo>
                  <a:pt x="0" y="0"/>
                </a:lnTo>
                <a:lnTo>
                  <a:pt x="0" y="1252775"/>
                </a:lnTo>
                <a:lnTo>
                  <a:pt x="1645682" y="1252775"/>
                </a:lnTo>
                <a:lnTo>
                  <a:pt x="164568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5005016" y="4904844"/>
            <a:ext cx="2362046" cy="2581471"/>
          </a:xfrm>
          <a:custGeom>
            <a:avLst/>
            <a:gdLst/>
            <a:ahLst/>
            <a:cxnLst/>
            <a:rect l="l" t="t" r="r" b="b"/>
            <a:pathLst>
              <a:path w="2362046" h="2581471">
                <a:moveTo>
                  <a:pt x="0" y="0"/>
                </a:moveTo>
                <a:lnTo>
                  <a:pt x="2362046" y="0"/>
                </a:lnTo>
                <a:lnTo>
                  <a:pt x="2362046" y="2581471"/>
                </a:lnTo>
                <a:lnTo>
                  <a:pt x="0" y="25814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8120119" y="4609038"/>
            <a:ext cx="6018122" cy="534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25"/>
              </a:lnSpc>
              <a:spcBef>
                <a:spcPct val="0"/>
              </a:spcBef>
            </a:pPr>
            <a:r>
              <a:rPr lang="en-US" sz="3161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ADMISSION REQUIREMENTS</a:t>
            </a:r>
            <a:r>
              <a:rPr lang="en-US" sz="3161" u="none" strike="noStrike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5010" y="3660631"/>
            <a:ext cx="403417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TUITION &amp; FEE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4819784"/>
            <a:ext cx="7467202" cy="301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ctr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Varies widely depending on the program and location.</a:t>
            </a:r>
          </a:p>
          <a:p>
            <a:pPr marL="539749" lvl="1" indent="-269875" algn="ctr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Typically ranges from $5,000 to $20,000 for a full program.</a:t>
            </a:r>
          </a:p>
          <a:p>
            <a:pPr marL="539749" lvl="1" indent="-269875" algn="ctr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Some programs offer financial aid, scholarships, or payment plans.</a:t>
            </a:r>
          </a:p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endParaRPr lang="en-US" sz="2499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465029" y="7505365"/>
            <a:ext cx="9074908" cy="2601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05"/>
              </a:lnSpc>
            </a:pPr>
            <a:r>
              <a:rPr lang="en-US" sz="2368">
                <a:solidFill>
                  <a:srgbClr val="141B4D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Provides:</a:t>
            </a:r>
            <a:r>
              <a:rPr lang="en-US" sz="2368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 </a:t>
            </a:r>
          </a:p>
          <a:p>
            <a:pPr marL="511377" lvl="1" indent="-255688" algn="l">
              <a:lnSpc>
                <a:spcPts val="2605"/>
              </a:lnSpc>
              <a:buFont typeface="Arial"/>
              <a:buChar char="•"/>
            </a:pPr>
            <a:r>
              <a:rPr lang="en-US" sz="2368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 hands-on learning and industry-specific certifications</a:t>
            </a:r>
          </a:p>
          <a:p>
            <a:pPr algn="l">
              <a:lnSpc>
                <a:spcPts val="2605"/>
              </a:lnSpc>
            </a:pPr>
            <a:endParaRPr lang="en-US" sz="2368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  <a:p>
            <a:pPr marL="511377" lvl="1" indent="-255688" algn="l">
              <a:lnSpc>
                <a:spcPts val="2605"/>
              </a:lnSpc>
              <a:buFont typeface="Arial"/>
              <a:buChar char="•"/>
            </a:pPr>
            <a:r>
              <a:rPr lang="en-US" sz="2368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Vocational or technical training for various careers such as plumbing, electrical work, automotive repair, culinary arts, HVAC Technician, Licensed Practical Nurse (LPN), Electrician, Welding and more.</a:t>
            </a:r>
          </a:p>
          <a:p>
            <a:pPr marL="0" lvl="0" indent="0" algn="l">
              <a:lnSpc>
                <a:spcPts val="2605"/>
              </a:lnSpc>
              <a:spcBef>
                <a:spcPct val="0"/>
              </a:spcBef>
            </a:pPr>
            <a:endParaRPr lang="en-US" sz="2368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945874" y="5172075"/>
            <a:ext cx="5655915" cy="2491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High School Diploma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Transcripts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Application and Application Fee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Placement Test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Personal Statement and/or Portfolio</a:t>
            </a:r>
          </a:p>
          <a:p>
            <a:pPr algn="l">
              <a:lnSpc>
                <a:spcPts val="3359"/>
              </a:lnSpc>
            </a:pPr>
            <a:endParaRPr lang="en-US" sz="24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93425" y="8344669"/>
            <a:ext cx="7270612" cy="1923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2" lvl="1" indent="-259081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Diplomas, certificates, and associate degrees in specialized fields.</a:t>
            </a:r>
          </a:p>
          <a:p>
            <a:pPr marL="518162" lvl="1" indent="-259081" algn="l">
              <a:lnSpc>
                <a:spcPts val="3168"/>
              </a:lnSpc>
              <a:buFont typeface="Arial"/>
              <a:buChar char="•"/>
            </a:pPr>
            <a:r>
              <a:rPr lang="en-US" sz="2400">
                <a:solidFill>
                  <a:srgbClr val="141B4D"/>
                </a:solidFill>
                <a:latin typeface="Open Sans 1"/>
                <a:ea typeface="Open Sans 1"/>
                <a:cs typeface="Open Sans 1"/>
                <a:sym typeface="Open Sans 1"/>
              </a:rPr>
              <a:t>Duration: Programs typically range from 6 months to 2 years.</a:t>
            </a:r>
          </a:p>
          <a:p>
            <a:pPr algn="l">
              <a:lnSpc>
                <a:spcPts val="2304"/>
              </a:lnSpc>
            </a:pPr>
            <a:endParaRPr lang="en-US" sz="2400">
              <a:solidFill>
                <a:srgbClr val="141B4D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143283" y="7778249"/>
            <a:ext cx="5770897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141B4D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DEGREE/ CERTIFICATIONS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1414</Words>
  <Application>Microsoft Office PowerPoint</Application>
  <PresentationFormat>Custom</PresentationFormat>
  <Paragraphs>247</Paragraphs>
  <Slides>22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PL Barnum Block</vt:lpstr>
      <vt:lpstr>Canva Sans Bold</vt:lpstr>
      <vt:lpstr>Open Sans 1 Bold</vt:lpstr>
      <vt:lpstr>Open Sans 2</vt:lpstr>
      <vt:lpstr>Open Sans 2 Bold</vt:lpstr>
      <vt:lpstr>Open Sans 1</vt:lpstr>
      <vt:lpstr>Canva Sans</vt:lpstr>
      <vt:lpstr>League Spartan</vt:lpstr>
      <vt:lpstr>Radley</vt:lpstr>
      <vt:lpstr>Open Sans 1 Italics</vt:lpstr>
      <vt:lpstr>Arial</vt:lpstr>
      <vt:lpstr>Open Sans 1 Medium</vt:lpstr>
      <vt:lpstr>Open Sans 1 Semi-Bold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SGHS Senior Core Curriculum</dc:title>
  <cp:lastModifiedBy>Monica DeBowles</cp:lastModifiedBy>
  <cp:revision>1</cp:revision>
  <dcterms:created xsi:type="dcterms:W3CDTF">2006-08-16T00:00:00Z</dcterms:created>
  <dcterms:modified xsi:type="dcterms:W3CDTF">2024-10-31T11:43:46Z</dcterms:modified>
  <dc:identifier>DAGN3Kp1rOY</dc:identifier>
</cp:coreProperties>
</file>